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71" r:id="rId6"/>
    <p:sldId id="257" r:id="rId7"/>
    <p:sldId id="260" r:id="rId8"/>
    <p:sldId id="296" r:id="rId9"/>
    <p:sldId id="305" r:id="rId10"/>
    <p:sldId id="299" r:id="rId11"/>
    <p:sldId id="272" r:id="rId12"/>
    <p:sldId id="268" r:id="rId13"/>
    <p:sldId id="264" r:id="rId14"/>
    <p:sldId id="297" r:id="rId15"/>
    <p:sldId id="276" r:id="rId16"/>
    <p:sldId id="274" r:id="rId17"/>
    <p:sldId id="298" r:id="rId18"/>
    <p:sldId id="300" r:id="rId19"/>
    <p:sldId id="301" r:id="rId20"/>
    <p:sldId id="304" r:id="rId21"/>
    <p:sldId id="306" r:id="rId22"/>
    <p:sldId id="303" r:id="rId23"/>
    <p:sldId id="286" r:id="rId24"/>
    <p:sldId id="294" r:id="rId25"/>
    <p:sldId id="295" r:id="rId26"/>
    <p:sldId id="307" r:id="rId27"/>
    <p:sldId id="2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FF6600"/>
    <a:srgbClr val="6699FF"/>
    <a:srgbClr val="FF8989"/>
    <a:srgbClr val="FFCCCC"/>
    <a:srgbClr val="FFE5E5"/>
    <a:srgbClr val="99FFCC"/>
    <a:srgbClr val="FF9797"/>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62" d="100"/>
          <a:sy n="62" d="100"/>
        </p:scale>
        <p:origin x="7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B11E-CCB2-428E-9379-169E0985A298}" type="datetimeFigureOut">
              <a:rPr lang="fr-FR" smtClean="0"/>
              <a:t>29/06/2021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AA9A0-D5BD-4C5E-A9C4-09D98B7A2A9D}" type="slidenum">
              <a:rPr lang="fr-FR" smtClean="0"/>
              <a:t>‹N°›</a:t>
            </a:fld>
            <a:endParaRPr lang="fr-FR"/>
          </a:p>
        </p:txBody>
      </p:sp>
    </p:spTree>
    <p:extLst>
      <p:ext uri="{BB962C8B-B14F-4D97-AF65-F5344CB8AC3E}">
        <p14:creationId xmlns:p14="http://schemas.microsoft.com/office/powerpoint/2010/main" val="261839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Confrontation </a:t>
            </a:r>
            <a:r>
              <a:rPr lang="fr-FR" dirty="0" err="1"/>
              <a:t>Paper</a:t>
            </a:r>
            <a:r>
              <a:rPr lang="fr-FR" dirty="0"/>
              <a:t> et diapos</a:t>
            </a:r>
          </a:p>
          <a:p>
            <a:endParaRPr lang="fr-FR" dirty="0"/>
          </a:p>
          <a:p>
            <a:r>
              <a:rPr lang="fr-FR" dirty="0"/>
              <a:t>Nouvelle question : </a:t>
            </a:r>
          </a:p>
          <a:p>
            <a:endParaRPr lang="fr-FR" dirty="0"/>
          </a:p>
          <a:p>
            <a:r>
              <a:rPr lang="fr-FR" dirty="0"/>
              <a:t>Si vous aviez es enfants quel mode d’accueil choisiriez-vous?</a:t>
            </a:r>
          </a:p>
          <a:p>
            <a:r>
              <a:rPr lang="fr-FR" dirty="0"/>
              <a:t>Pourquoi?</a:t>
            </a:r>
          </a:p>
          <a:p>
            <a:endParaRPr lang="fr-FR" dirty="0"/>
          </a:p>
          <a:p>
            <a:r>
              <a:rPr lang="fr-FR" dirty="0"/>
              <a:t>Relance :</a:t>
            </a:r>
          </a:p>
          <a:p>
            <a:r>
              <a:rPr lang="fr-FR" dirty="0"/>
              <a:t>Que pouvez vous me dire sur ces modes d’accueil?</a:t>
            </a:r>
          </a:p>
          <a:p>
            <a:r>
              <a:rPr lang="fr-FR" dirty="0"/>
              <a:t>En termes de cout, qualité de l’accueil, sécurité, adaptation aux horaires..</a:t>
            </a:r>
          </a:p>
        </p:txBody>
      </p:sp>
      <p:sp>
        <p:nvSpPr>
          <p:cNvPr id="4" name="Espace réservé du numéro de diapositive 3"/>
          <p:cNvSpPr>
            <a:spLocks noGrp="1"/>
          </p:cNvSpPr>
          <p:nvPr>
            <p:ph type="sldNum" sz="quarter" idx="10"/>
          </p:nvPr>
        </p:nvSpPr>
        <p:spPr/>
        <p:txBody>
          <a:bodyPr/>
          <a:lstStyle/>
          <a:p>
            <a:fld id="{C7AE39DC-AC20-4AD2-A488-E5B6A5D175DF}" type="slidenum">
              <a:rPr lang="fr-FR" smtClean="0"/>
              <a:t>2</a:t>
            </a:fld>
            <a:endParaRPr lang="fr-FR"/>
          </a:p>
        </p:txBody>
      </p:sp>
    </p:spTree>
    <p:extLst>
      <p:ext uri="{BB962C8B-B14F-4D97-AF65-F5344CB8AC3E}">
        <p14:creationId xmlns:p14="http://schemas.microsoft.com/office/powerpoint/2010/main" val="64033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Démonstration mon-enfant</a:t>
            </a:r>
          </a:p>
        </p:txBody>
      </p:sp>
      <p:sp>
        <p:nvSpPr>
          <p:cNvPr id="4" name="Espace réservé du numéro de diapositive 3"/>
          <p:cNvSpPr>
            <a:spLocks noGrp="1"/>
          </p:cNvSpPr>
          <p:nvPr>
            <p:ph type="sldNum" sz="quarter" idx="10"/>
          </p:nvPr>
        </p:nvSpPr>
        <p:spPr/>
        <p:txBody>
          <a:bodyPr/>
          <a:lstStyle/>
          <a:p>
            <a:fld id="{C7AE39DC-AC20-4AD2-A488-E5B6A5D175DF}" type="slidenum">
              <a:rPr lang="fr-FR" smtClean="0"/>
              <a:t>8</a:t>
            </a:fld>
            <a:endParaRPr lang="fr-FR"/>
          </a:p>
        </p:txBody>
      </p:sp>
    </p:spTree>
    <p:extLst>
      <p:ext uri="{BB962C8B-B14F-4D97-AF65-F5344CB8AC3E}">
        <p14:creationId xmlns:p14="http://schemas.microsoft.com/office/powerpoint/2010/main" val="78950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Exercice : </a:t>
            </a:r>
          </a:p>
          <a:p>
            <a:r>
              <a:rPr lang="fr-FR" dirty="0"/>
              <a:t> </a:t>
            </a:r>
          </a:p>
        </p:txBody>
      </p:sp>
      <p:sp>
        <p:nvSpPr>
          <p:cNvPr id="4" name="Espace réservé du numéro de diapositive 3"/>
          <p:cNvSpPr>
            <a:spLocks noGrp="1"/>
          </p:cNvSpPr>
          <p:nvPr>
            <p:ph type="sldNum" sz="quarter" idx="10"/>
          </p:nvPr>
        </p:nvSpPr>
        <p:spPr/>
        <p:txBody>
          <a:bodyPr/>
          <a:lstStyle/>
          <a:p>
            <a:fld id="{C7AE39DC-AC20-4AD2-A488-E5B6A5D175DF}" type="slidenum">
              <a:rPr lang="fr-FR" smtClean="0"/>
              <a:t>10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860742841"/>
              </p:ext>
            </p:extLst>
          </p:nvPr>
        </p:nvGraphicFramePr>
        <p:xfrm>
          <a:off x="1114330" y="5069709"/>
          <a:ext cx="4993888" cy="4247877"/>
        </p:xfrm>
        <a:graphic>
          <a:graphicData uri="http://schemas.openxmlformats.org/drawingml/2006/table">
            <a:tbl>
              <a:tblPr firstRow="1" bandRow="1">
                <a:tableStyleId>{5C22544A-7EE6-4342-B048-85BDC9FD1C3A}</a:tableStyleId>
              </a:tblPr>
              <a:tblGrid>
                <a:gridCol w="4993888">
                  <a:extLst>
                    <a:ext uri="{9D8B030D-6E8A-4147-A177-3AD203B41FA5}">
                      <a16:colId xmlns:a16="http://schemas.microsoft.com/office/drawing/2014/main" val="20000"/>
                    </a:ext>
                  </a:extLst>
                </a:gridCol>
              </a:tblGrid>
              <a:tr h="1497330">
                <a:tc>
                  <a:txBody>
                    <a:bodyPr/>
                    <a:lstStyle/>
                    <a:p>
                      <a:r>
                        <a:rPr lang="fr-FR" sz="1300" dirty="0"/>
                        <a:t>Simulation  </a:t>
                      </a:r>
                      <a:r>
                        <a:rPr lang="fr-FR" sz="1300" dirty="0" err="1"/>
                        <a:t>grpe</a:t>
                      </a:r>
                      <a:r>
                        <a:rPr lang="fr-FR" sz="1300" dirty="0"/>
                        <a:t> 1 : </a:t>
                      </a:r>
                    </a:p>
                    <a:p>
                      <a:pPr marL="0" indent="0">
                        <a:buFontTx/>
                        <a:buNone/>
                      </a:pPr>
                      <a:r>
                        <a:rPr lang="fr-FR" sz="1300" dirty="0"/>
                        <a:t>Revenu Gabriel 600 € par mois  et Anna 600€</a:t>
                      </a:r>
                    </a:p>
                    <a:p>
                      <a:pPr marL="0" indent="0">
                        <a:buFontTx/>
                        <a:buNone/>
                      </a:pPr>
                      <a:r>
                        <a:rPr lang="fr-FR" sz="1300" dirty="0"/>
                        <a:t>1 enfant</a:t>
                      </a:r>
                    </a:p>
                    <a:p>
                      <a:pPr marL="0" indent="0">
                        <a:buFontTx/>
                        <a:buNone/>
                      </a:pPr>
                      <a:r>
                        <a:rPr lang="fr-FR" sz="1300" dirty="0"/>
                        <a:t>200h/mois</a:t>
                      </a:r>
                    </a:p>
                    <a:p>
                      <a:pPr marL="0" indent="0">
                        <a:buFontTx/>
                        <a:buNone/>
                      </a:pPr>
                      <a:endParaRPr lang="fr-FR" sz="1300" dirty="0"/>
                    </a:p>
                    <a:p>
                      <a:pPr marL="0" indent="0">
                        <a:buFontTx/>
                        <a:buNone/>
                      </a:pPr>
                      <a:r>
                        <a:rPr lang="fr-FR" sz="1300" dirty="0" err="1"/>
                        <a:t>Ass</a:t>
                      </a:r>
                      <a:r>
                        <a:rPr lang="fr-FR" sz="1300" dirty="0"/>
                        <a:t> mat : </a:t>
                      </a:r>
                      <a:r>
                        <a:rPr lang="fr-FR" sz="1300" dirty="0" err="1"/>
                        <a:t>simu</a:t>
                      </a:r>
                      <a:r>
                        <a:rPr lang="fr-FR" sz="1300" dirty="0"/>
                        <a:t> </a:t>
                      </a:r>
                      <a:r>
                        <a:rPr lang="fr-FR" sz="1300" dirty="0" err="1"/>
                        <a:t>Paje</a:t>
                      </a:r>
                      <a:r>
                        <a:rPr lang="fr-FR" sz="1300" dirty="0"/>
                        <a:t> CMG</a:t>
                      </a:r>
                      <a:r>
                        <a:rPr lang="fr-FR" sz="1300" baseline="0" dirty="0"/>
                        <a:t> </a:t>
                      </a:r>
                      <a:r>
                        <a:rPr lang="fr-FR" sz="1300" dirty="0"/>
                        <a:t>Payé : 4,20€/h X 200 = 840 € /mois</a:t>
                      </a:r>
                    </a:p>
                    <a:p>
                      <a:pPr marL="0" indent="0">
                        <a:buFontTx/>
                        <a:buNone/>
                      </a:pPr>
                      <a:endParaRPr lang="fr-FR" sz="1300" dirty="0"/>
                    </a:p>
                  </a:txBody>
                  <a:tcPr marL="90593" marR="90593" marT="49911" marB="49911"/>
                </a:tc>
                <a:extLst>
                  <a:ext uri="{0D108BD9-81ED-4DB2-BD59-A6C34878D82A}">
                    <a16:rowId xmlns:a16="http://schemas.microsoft.com/office/drawing/2014/main" val="10000"/>
                  </a:ext>
                </a:extLst>
              </a:tr>
              <a:tr h="1336348">
                <a:tc>
                  <a:txBody>
                    <a:bodyPr/>
                    <a:lstStyle/>
                    <a:p>
                      <a:r>
                        <a:rPr lang="fr-FR" sz="1300" dirty="0"/>
                        <a:t>Simulation </a:t>
                      </a:r>
                      <a:r>
                        <a:rPr lang="fr-FR" sz="1300" dirty="0" err="1"/>
                        <a:t>grpe</a:t>
                      </a:r>
                      <a:r>
                        <a:rPr lang="fr-FR" sz="1300" dirty="0"/>
                        <a:t> 2 : </a:t>
                      </a:r>
                    </a:p>
                    <a:p>
                      <a:pPr marL="0" indent="0">
                        <a:buFontTx/>
                        <a:buNone/>
                      </a:pPr>
                      <a:r>
                        <a:rPr lang="fr-FR" sz="1300" dirty="0"/>
                        <a:t>Revenu Gabriel 1300 € par mois  / Anna 1300 €</a:t>
                      </a:r>
                    </a:p>
                    <a:p>
                      <a:pPr marL="0" indent="0">
                        <a:buFontTx/>
                        <a:buNone/>
                      </a:pPr>
                      <a:r>
                        <a:rPr lang="fr-FR" sz="1300" dirty="0"/>
                        <a:t>1 enfant</a:t>
                      </a:r>
                    </a:p>
                    <a:p>
                      <a:pPr marL="0" indent="0">
                        <a:buFontTx/>
                        <a:buNone/>
                      </a:pPr>
                      <a:r>
                        <a:rPr lang="fr-FR" sz="1300" dirty="0"/>
                        <a:t>200h/mois</a:t>
                      </a:r>
                    </a:p>
                  </a:txBody>
                  <a:tcPr marL="90593" marR="90593" marT="49911" marB="49911"/>
                </a:tc>
                <a:extLst>
                  <a:ext uri="{0D108BD9-81ED-4DB2-BD59-A6C34878D82A}">
                    <a16:rowId xmlns:a16="http://schemas.microsoft.com/office/drawing/2014/main" val="10001"/>
                  </a:ext>
                </a:extLst>
              </a:tr>
              <a:tr h="1414198">
                <a:tc>
                  <a:txBody>
                    <a:bodyPr/>
                    <a:lstStyle/>
                    <a:p>
                      <a:r>
                        <a:rPr lang="fr-FR" sz="1300" dirty="0"/>
                        <a:t>Simulation 3 : </a:t>
                      </a:r>
                    </a:p>
                    <a:p>
                      <a:pPr marL="0" indent="0">
                        <a:buFontTx/>
                        <a:buNone/>
                      </a:pPr>
                      <a:r>
                        <a:rPr lang="fr-FR" sz="1300" dirty="0"/>
                        <a:t>Revenu Gabriel 4 000 € par mois  et Anna 1 300€</a:t>
                      </a:r>
                    </a:p>
                    <a:p>
                      <a:pPr marL="0" indent="0">
                        <a:buFontTx/>
                        <a:buNone/>
                      </a:pPr>
                      <a:r>
                        <a:rPr lang="fr-FR" sz="1300" dirty="0"/>
                        <a:t>1 enfant</a:t>
                      </a:r>
                    </a:p>
                    <a:p>
                      <a:pPr marL="0" indent="0">
                        <a:buFontTx/>
                        <a:buNone/>
                      </a:pPr>
                      <a:r>
                        <a:rPr lang="fr-FR" sz="1300" dirty="0"/>
                        <a:t>200h/mois</a:t>
                      </a:r>
                    </a:p>
                  </a:txBody>
                  <a:tcPr marL="90593" marR="90593" marT="49911" marB="4991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359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Démonstration mon-enfant</a:t>
            </a:r>
          </a:p>
        </p:txBody>
      </p:sp>
      <p:sp>
        <p:nvSpPr>
          <p:cNvPr id="4" name="Espace réservé du numéro de diapositive 3"/>
          <p:cNvSpPr>
            <a:spLocks noGrp="1"/>
          </p:cNvSpPr>
          <p:nvPr>
            <p:ph type="sldNum" sz="quarter" idx="10"/>
          </p:nvPr>
        </p:nvSpPr>
        <p:spPr/>
        <p:txBody>
          <a:bodyPr/>
          <a:lstStyle/>
          <a:p>
            <a:fld id="{C7AE39DC-AC20-4AD2-A488-E5B6A5D175DF}" type="slidenum">
              <a:rPr lang="fr-FR" smtClean="0"/>
              <a:t>12</a:t>
            </a:fld>
            <a:endParaRPr lang="fr-FR"/>
          </a:p>
        </p:txBody>
      </p:sp>
    </p:spTree>
    <p:extLst>
      <p:ext uri="{BB962C8B-B14F-4D97-AF65-F5344CB8AC3E}">
        <p14:creationId xmlns:p14="http://schemas.microsoft.com/office/powerpoint/2010/main" val="93713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Confrontation </a:t>
            </a:r>
            <a:r>
              <a:rPr lang="fr-FR" dirty="0" err="1"/>
              <a:t>Paper</a:t>
            </a:r>
            <a:r>
              <a:rPr lang="fr-FR" dirty="0"/>
              <a:t> et diapos</a:t>
            </a:r>
          </a:p>
          <a:p>
            <a:endParaRPr lang="fr-FR" dirty="0"/>
          </a:p>
          <a:p>
            <a:r>
              <a:rPr lang="fr-FR" dirty="0"/>
              <a:t>Nouvelle question : </a:t>
            </a:r>
          </a:p>
          <a:p>
            <a:endParaRPr lang="fr-FR" dirty="0"/>
          </a:p>
          <a:p>
            <a:r>
              <a:rPr lang="fr-FR" dirty="0"/>
              <a:t>Si vous aviez es enfants quel mode d’accueil choisiriez-vous?</a:t>
            </a:r>
          </a:p>
          <a:p>
            <a:r>
              <a:rPr lang="fr-FR" dirty="0"/>
              <a:t>Pourquoi?</a:t>
            </a:r>
          </a:p>
          <a:p>
            <a:endParaRPr lang="fr-FR" dirty="0"/>
          </a:p>
          <a:p>
            <a:r>
              <a:rPr lang="fr-FR" dirty="0"/>
              <a:t>Relance :</a:t>
            </a:r>
          </a:p>
          <a:p>
            <a:r>
              <a:rPr lang="fr-FR" dirty="0"/>
              <a:t>Que pouvez vous me dire sur ces modes d’accueil?</a:t>
            </a:r>
          </a:p>
          <a:p>
            <a:r>
              <a:rPr lang="fr-FR" dirty="0"/>
              <a:t>En termes de cout, qualité de l’accueil, sécurité, adaptation aux horaires..</a:t>
            </a:r>
          </a:p>
        </p:txBody>
      </p:sp>
      <p:sp>
        <p:nvSpPr>
          <p:cNvPr id="4" name="Espace réservé du numéro de diapositive 3"/>
          <p:cNvSpPr>
            <a:spLocks noGrp="1"/>
          </p:cNvSpPr>
          <p:nvPr>
            <p:ph type="sldNum" sz="quarter" idx="10"/>
          </p:nvPr>
        </p:nvSpPr>
        <p:spPr/>
        <p:txBody>
          <a:bodyPr/>
          <a:lstStyle/>
          <a:p>
            <a:fld id="{C7AE39DC-AC20-4AD2-A488-E5B6A5D175DF}" type="slidenum">
              <a:rPr lang="fr-FR" smtClean="0"/>
              <a:t>15</a:t>
            </a:fld>
            <a:endParaRPr lang="fr-FR"/>
          </a:p>
        </p:txBody>
      </p:sp>
    </p:spTree>
    <p:extLst>
      <p:ext uri="{BB962C8B-B14F-4D97-AF65-F5344CB8AC3E}">
        <p14:creationId xmlns:p14="http://schemas.microsoft.com/office/powerpoint/2010/main" val="420337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DE55F-7EFC-4888-82BB-49B527130B7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EEA4FC7-471C-4E3F-9A6A-05899CE2A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0C90C50-AF60-461E-826B-CE71F31D5306}"/>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565E512F-D1DC-4139-85BC-C0443860DC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4A85EC-6E92-46FE-9861-DC4446E2DC56}"/>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393997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E50C9-6729-40A2-B3D3-65C8F3E8FB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71095A7-1840-499D-AC8D-700DEA202DF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E17007-2F6C-4196-B555-D5A609107820}"/>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09B63D9C-46E8-4AA8-8480-F07A7F3B3D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F98E30-F195-47B9-A133-3BFDD43CEDDB}"/>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175457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466B85B-545A-4357-BE0F-42139314AC2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8E9899F-B874-4F84-8B3B-6AF838F8EE8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AF300E-F32F-4D94-BD4C-0D1B14DC72DD}"/>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67D85A16-6FFB-496E-AF72-D211B3C416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DD5076-DFBC-421D-B037-8D0184C226EC}"/>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185431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971684"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51718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AE8F0-9E7D-47A9-924A-0A828A1632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8895AC-C81D-43B9-B55B-C66463621BE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46B3CA-B14A-4CFE-8868-498B7A995F53}"/>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F402C5B5-29EE-43CC-B7C7-070918F1F4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C42427-29C7-45A2-9900-1591E34769F3}"/>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273363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BF706-5F5F-4064-9CBB-24CB42D35E0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35B071D-CF15-4238-9A8E-6888AD800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1977AA-EE47-4474-B016-B00B2F261055}"/>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6F65715A-45A1-4008-8FCD-421FD8DE13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79565A-6B71-4F2C-90F5-6C439CD87225}"/>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8070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8306D-6D07-4458-BE7E-9E3BF2B5D2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B94972-6103-41E8-BAF8-AEECA1613AC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3D67A23-4DE4-430E-AEA4-69FDC5BB075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C61A115-8889-4A1F-A930-4A67CF50B09A}"/>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6" name="Espace réservé du pied de page 5">
            <a:extLst>
              <a:ext uri="{FF2B5EF4-FFF2-40B4-BE49-F238E27FC236}">
                <a16:creationId xmlns:a16="http://schemas.microsoft.com/office/drawing/2014/main" id="{F7AEEE99-5126-4AB7-9D92-DB5DD2241E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5C477B-C21B-4E3E-9FEE-CFEF7A797477}"/>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51729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C0F24-78CE-424D-9BF7-765B5675C16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E3C1236-0A4D-4FEA-AA8C-CA1AF82F4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2DA11C-6784-4B33-B611-CC397B786A2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5048E9F-F619-4E5A-A6FB-6057C793E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34149F9-59EA-4AF0-8659-6ED619579E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0E695B-C6D5-443E-A5F9-DD4716E5E224}"/>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8" name="Espace réservé du pied de page 7">
            <a:extLst>
              <a:ext uri="{FF2B5EF4-FFF2-40B4-BE49-F238E27FC236}">
                <a16:creationId xmlns:a16="http://schemas.microsoft.com/office/drawing/2014/main" id="{915BAF78-501E-482D-B5C9-AA148A58032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27C2728-8A61-4DB5-8514-663E871826B8}"/>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109053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EBA1F-F4C3-49A5-B8A6-9680C436669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A25337B-54B3-4C8C-89CC-2463ADDDF907}"/>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4" name="Espace réservé du pied de page 3">
            <a:extLst>
              <a:ext uri="{FF2B5EF4-FFF2-40B4-BE49-F238E27FC236}">
                <a16:creationId xmlns:a16="http://schemas.microsoft.com/office/drawing/2014/main" id="{CA127609-C017-423C-8207-802B60FA5C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D6DEAFF-5F07-42D7-A8D8-0FFE9E8085CF}"/>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148237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9EEDE31-7494-4A45-8C81-4A1AFCABFB58}"/>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3" name="Espace réservé du pied de page 2">
            <a:extLst>
              <a:ext uri="{FF2B5EF4-FFF2-40B4-BE49-F238E27FC236}">
                <a16:creationId xmlns:a16="http://schemas.microsoft.com/office/drawing/2014/main" id="{B8B82706-96C7-4808-B42F-E2220BDCBE4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3239D7C-6399-4BC2-9312-A4BE3C27F0CA}"/>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40276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B5B64-351C-41F8-A1A7-F2F5D399E6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8FD7D4F-D4D2-471F-8FB7-BE9914D1A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EC50FB-626C-4292-9892-AF458E6C9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A1CC58-C521-4DC8-9C17-25109CCF98E4}"/>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6" name="Espace réservé du pied de page 5">
            <a:extLst>
              <a:ext uri="{FF2B5EF4-FFF2-40B4-BE49-F238E27FC236}">
                <a16:creationId xmlns:a16="http://schemas.microsoft.com/office/drawing/2014/main" id="{DF220439-FCCF-48B6-AC09-9E6F231DFC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9AEBD3-AD4F-44E4-B218-015D3880A676}"/>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310009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E4444-C799-450F-BCD7-C5EB1E3661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62F0E22-AC22-4C46-A60F-F15AD2949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B2C145-710F-4385-B313-56251C1C5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F8F7D1-384C-4602-B410-F65101917F6C}"/>
              </a:ext>
            </a:extLst>
          </p:cNvPr>
          <p:cNvSpPr>
            <a:spLocks noGrp="1"/>
          </p:cNvSpPr>
          <p:nvPr>
            <p:ph type="dt" sz="half" idx="10"/>
          </p:nvPr>
        </p:nvSpPr>
        <p:spPr/>
        <p:txBody>
          <a:bodyPr/>
          <a:lstStyle/>
          <a:p>
            <a:fld id="{5E4B5D6D-6B2F-4BC2-80DB-A8052F52DEB1}" type="datetimeFigureOut">
              <a:rPr lang="fr-FR" smtClean="0"/>
              <a:t>29/06/2021</a:t>
            </a:fld>
            <a:endParaRPr lang="fr-FR"/>
          </a:p>
        </p:txBody>
      </p:sp>
      <p:sp>
        <p:nvSpPr>
          <p:cNvPr id="6" name="Espace réservé du pied de page 5">
            <a:extLst>
              <a:ext uri="{FF2B5EF4-FFF2-40B4-BE49-F238E27FC236}">
                <a16:creationId xmlns:a16="http://schemas.microsoft.com/office/drawing/2014/main" id="{F06B1F5F-7310-4082-AB4B-2D268E0E3A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F458F9-11AC-4987-8A7D-DB169AE9335A}"/>
              </a:ext>
            </a:extLst>
          </p:cNvPr>
          <p:cNvSpPr>
            <a:spLocks noGrp="1"/>
          </p:cNvSpPr>
          <p:nvPr>
            <p:ph type="sldNum" sz="quarter" idx="12"/>
          </p:nvPr>
        </p:nvSpPr>
        <p:spPr/>
        <p:txBody>
          <a:bodyPr/>
          <a:lstStyle/>
          <a:p>
            <a:fld id="{2389ED1E-246D-4E25-9BBF-CF6AB2391BBF}" type="slidenum">
              <a:rPr lang="fr-FR" smtClean="0"/>
              <a:t>‹N°›</a:t>
            </a:fld>
            <a:endParaRPr lang="fr-FR"/>
          </a:p>
        </p:txBody>
      </p:sp>
    </p:spTree>
    <p:extLst>
      <p:ext uri="{BB962C8B-B14F-4D97-AF65-F5344CB8AC3E}">
        <p14:creationId xmlns:p14="http://schemas.microsoft.com/office/powerpoint/2010/main" val="90422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AB5F52D-E179-47B9-82F4-1362A5A34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91B3EB-DA27-472D-BA86-7BC5045F7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54436F-C139-4083-8FA1-7A8437F45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B5D6D-6B2F-4BC2-80DB-A8052F52DEB1}"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9F555208-6333-4BAD-995E-C4041EA68F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488B20A-706F-4551-8740-231EC212AC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9ED1E-246D-4E25-9BBF-CF6AB2391BBF}" type="slidenum">
              <a:rPr lang="fr-FR" smtClean="0"/>
              <a:t>‹N°›</a:t>
            </a:fld>
            <a:endParaRPr lang="fr-FR"/>
          </a:p>
        </p:txBody>
      </p:sp>
    </p:spTree>
    <p:extLst>
      <p:ext uri="{BB962C8B-B14F-4D97-AF65-F5344CB8AC3E}">
        <p14:creationId xmlns:p14="http://schemas.microsoft.com/office/powerpoint/2010/main" val="92248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07114.137D2E8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bing.com/videos/search?q=journ%c3%a9e+en+lieux+d%27accueil+enfant+parent&amp;&amp;view=detail&amp;mid=F1AEB62ACEA92CA75191F1AEB62ACEA92CA75191&amp;&amp;FORM=VRDGAR&amp;ru=%2Fvideos%2Fsearch%3Fq%3Djourn%25C3%25A9e%2520en%2520lieux%2520d%2527accueil%2520enfant%2520parent%26qs%3Dn%26form%3DQBVR%26sp%3D-1%26pq%3Djourn%25C3%25A9e%2520en%2520lieux%2520d%2527accueil%2520enfant%2520parent%26sc%3D0-40%26sk%3D%26cvid%3D97324B9A95B7431E92AFD5E19AECCEC4"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bing.com/videos/search?q=Centre+Social+Definition&amp;&amp;view=detail&amp;mid=1E1BD54B4B5FE48EAE8C1E1BD54B4B5FE48EAE8C&amp;&amp;FORM=VRDGAR&amp;ru=%2Fvideos%2Fsearch%3Fq%3DCentre%2BSocial%2BDefinition%26FORM%3DRESTAB"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cid:image001.png@01D07114.137D2E8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on-enfant.fr/web/guest;jsessionid=35D0DEAA624CECAF0D4583260A0FCCA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onenfant.fr/devenir-parents" TargetMode="External"/><Relationship Id="rId4" Type="http://schemas.openxmlformats.org/officeDocument/2006/relationships/hyperlink" Target="http://www.net-particulier.fr/hom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965F509B-5A45-46B5-A357-B0A9BA6564E1}"/>
              </a:ext>
            </a:extLst>
          </p:cNvPr>
          <p:cNvSpPr txBox="1"/>
          <p:nvPr/>
        </p:nvSpPr>
        <p:spPr>
          <a:xfrm>
            <a:off x="804672" y="3777859"/>
            <a:ext cx="5946579" cy="151418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400" dirty="0">
                <a:solidFill>
                  <a:schemeClr val="tx2"/>
                </a:solidFill>
                <a:latin typeface="+mj-lt"/>
                <a:ea typeface="+mj-ea"/>
                <a:cs typeface="+mj-cs"/>
              </a:rPr>
              <a:t>Les </a:t>
            </a:r>
            <a:r>
              <a:rPr lang="en-US" sz="3400" dirty="0" err="1">
                <a:solidFill>
                  <a:schemeClr val="tx2"/>
                </a:solidFill>
                <a:latin typeface="+mj-lt"/>
                <a:ea typeface="+mj-ea"/>
                <a:cs typeface="+mj-cs"/>
              </a:rPr>
              <a:t>différents</a:t>
            </a:r>
            <a:r>
              <a:rPr lang="en-US" sz="3400" dirty="0">
                <a:solidFill>
                  <a:schemeClr val="tx2"/>
                </a:solidFill>
                <a:latin typeface="+mj-lt"/>
                <a:ea typeface="+mj-ea"/>
                <a:cs typeface="+mj-cs"/>
              </a:rPr>
              <a:t> modes </a:t>
            </a:r>
            <a:r>
              <a:rPr lang="en-US" sz="3400" dirty="0" err="1">
                <a:solidFill>
                  <a:schemeClr val="tx2"/>
                </a:solidFill>
                <a:latin typeface="+mj-lt"/>
                <a:ea typeface="+mj-ea"/>
                <a:cs typeface="+mj-cs"/>
              </a:rPr>
              <a:t>d’accueil</a:t>
            </a:r>
            <a:r>
              <a:rPr lang="en-US" sz="3400" dirty="0">
                <a:solidFill>
                  <a:schemeClr val="tx2"/>
                </a:solidFill>
                <a:latin typeface="+mj-lt"/>
                <a:ea typeface="+mj-ea"/>
                <a:cs typeface="+mj-cs"/>
              </a:rPr>
              <a:t> et </a:t>
            </a:r>
            <a:r>
              <a:rPr lang="en-US" sz="3400" dirty="0" err="1">
                <a:solidFill>
                  <a:schemeClr val="tx2"/>
                </a:solidFill>
                <a:latin typeface="+mj-lt"/>
                <a:ea typeface="+mj-ea"/>
                <a:cs typeface="+mj-cs"/>
              </a:rPr>
              <a:t>lieux</a:t>
            </a:r>
            <a:r>
              <a:rPr lang="en-US" sz="3400" dirty="0">
                <a:solidFill>
                  <a:schemeClr val="tx2"/>
                </a:solidFill>
                <a:latin typeface="+mj-lt"/>
                <a:ea typeface="+mj-ea"/>
                <a:cs typeface="+mj-cs"/>
              </a:rPr>
              <a:t> ressources pour le </a:t>
            </a:r>
            <a:r>
              <a:rPr lang="en-US" sz="3400" dirty="0" err="1">
                <a:solidFill>
                  <a:schemeClr val="tx2"/>
                </a:solidFill>
                <a:latin typeface="+mj-lt"/>
                <a:ea typeface="+mj-ea"/>
                <a:cs typeface="+mj-cs"/>
              </a:rPr>
              <a:t>jeune</a:t>
            </a:r>
            <a:r>
              <a:rPr lang="en-US" sz="3400" dirty="0">
                <a:solidFill>
                  <a:schemeClr val="tx2"/>
                </a:solidFill>
                <a:latin typeface="+mj-lt"/>
                <a:ea typeface="+mj-ea"/>
                <a:cs typeface="+mj-cs"/>
              </a:rPr>
              <a:t> enfant</a:t>
            </a:r>
          </a:p>
        </p:txBody>
      </p:sp>
      <p:grpSp>
        <p:nvGrpSpPr>
          <p:cNvPr id="18" name="Group 17">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19" name="Freeform: Shape 18">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25" name="Freeform: Shape 24">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 6">
            <a:extLst>
              <a:ext uri="{FF2B5EF4-FFF2-40B4-BE49-F238E27FC236}">
                <a16:creationId xmlns:a16="http://schemas.microsoft.com/office/drawing/2014/main" id="{1DC8AE1C-2BCE-4A1C-A49A-258124FF02E8}"/>
              </a:ext>
            </a:extLst>
          </p:cNvPr>
          <p:cNvPicPr/>
          <p:nvPr/>
        </p:nvPicPr>
        <p:blipFill>
          <a:blip r:embed="rId2" r:link="rId3" cstate="print"/>
          <a:stretch>
            <a:fillRect/>
          </a:stretch>
        </p:blipFill>
        <p:spPr bwMode="auto">
          <a:xfrm>
            <a:off x="5475305" y="751388"/>
            <a:ext cx="2378315" cy="396385"/>
          </a:xfrm>
          <a:prstGeom prst="rect">
            <a:avLst/>
          </a:prstGeom>
          <a:noFill/>
        </p:spPr>
      </p:pic>
      <p:pic>
        <p:nvPicPr>
          <p:cNvPr id="4" name="Image 3">
            <a:extLst>
              <a:ext uri="{FF2B5EF4-FFF2-40B4-BE49-F238E27FC236}">
                <a16:creationId xmlns:a16="http://schemas.microsoft.com/office/drawing/2014/main" id="{2E6E75DA-CABA-4DB3-A83E-8C7E1F5319AC}"/>
              </a:ext>
            </a:extLst>
          </p:cNvPr>
          <p:cNvPicPr/>
          <p:nvPr/>
        </p:nvPicPr>
        <p:blipFill>
          <a:blip r:embed="rId4"/>
          <a:stretch>
            <a:fillRect/>
          </a:stretch>
        </p:blipFill>
        <p:spPr>
          <a:xfrm>
            <a:off x="9530153" y="4487917"/>
            <a:ext cx="980192" cy="2056261"/>
          </a:xfrm>
          <a:prstGeom prst="rect">
            <a:avLst/>
          </a:prstGeom>
          <a:noFill/>
        </p:spPr>
      </p:pic>
    </p:spTree>
    <p:extLst>
      <p:ext uri="{BB962C8B-B14F-4D97-AF65-F5344CB8AC3E}">
        <p14:creationId xmlns:p14="http://schemas.microsoft.com/office/powerpoint/2010/main" val="349174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03712" y="1103328"/>
            <a:ext cx="7056784" cy="584775"/>
          </a:xfrm>
          <a:prstGeom prst="rect">
            <a:avLst/>
          </a:prstGeom>
          <a:noFill/>
        </p:spPr>
        <p:txBody>
          <a:bodyPr wrap="square" rtlCol="0">
            <a:spAutoFit/>
          </a:bodyPr>
          <a:lstStyle/>
          <a:p>
            <a:pPr algn="ctr"/>
            <a:r>
              <a:rPr lang="fr-FR" sz="3200" b="1" dirty="0">
                <a:solidFill>
                  <a:schemeClr val="accent5">
                    <a:lumMod val="75000"/>
                  </a:schemeClr>
                </a:solidFill>
                <a:latin typeface="Optima" panose="020B0502050508020304" pitchFamily="34" charset="0"/>
              </a:rPr>
              <a:t>Il existe deux modes de financement :</a:t>
            </a:r>
          </a:p>
        </p:txBody>
      </p:sp>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1027282" y="860440"/>
            <a:ext cx="485775" cy="485775"/>
          </a:xfrm>
          <a:prstGeom prst="rect">
            <a:avLst/>
          </a:prstGeom>
          <a:noFill/>
          <a:ln>
            <a:noFill/>
          </a:ln>
          <a:effectLst>
            <a:reflection blurRad="6350" stA="52000" endA="300" endPos="35000" dir="5400000" sy="-100000" algn="bl" rotWithShape="0"/>
          </a:effectLst>
        </p:spPr>
      </p:pic>
      <p:sp>
        <p:nvSpPr>
          <p:cNvPr id="8" name="Zone de texte 2"/>
          <p:cNvSpPr txBox="1">
            <a:spLocks noChangeArrowheads="1"/>
          </p:cNvSpPr>
          <p:nvPr/>
        </p:nvSpPr>
        <p:spPr bwMode="auto">
          <a:xfrm rot="20163489">
            <a:off x="195073" y="519595"/>
            <a:ext cx="1828800" cy="344805"/>
          </a:xfrm>
          <a:prstGeom prst="rect">
            <a:avLst/>
          </a:prstGeom>
          <a:noFill/>
          <a:ln w="9525">
            <a:noFill/>
            <a:miter lim="800000"/>
            <a:headEnd/>
            <a:tailEnd/>
          </a:ln>
        </p:spPr>
        <p:txBody>
          <a:bodyPr rot="0" vert="horz" wrap="square" lIns="91440" tIns="45720" rIns="91440" bIns="45720" anchor="t" anchorCtr="0">
            <a:noAutofit/>
          </a:bodyPr>
          <a:lstStyle/>
          <a:p>
            <a:pPr algn="ctr">
              <a:lnSpc>
                <a:spcPct val="120000"/>
              </a:lnSpc>
            </a:pPr>
            <a:r>
              <a:rPr lang="fr-FR" sz="1400" b="1" dirty="0">
                <a:solidFill>
                  <a:srgbClr val="FB5C1D"/>
                </a:solidFill>
                <a:effectLst>
                  <a:outerShdw blurRad="50800" dist="38100" dir="2700000" algn="tl">
                    <a:schemeClr val="accent6">
                      <a:lumMod val="60000"/>
                      <a:lumOff val="40000"/>
                    </a:schemeClr>
                  </a:outerShdw>
                </a:effectLst>
                <a:latin typeface="Arial"/>
                <a:ea typeface="Times New Roman"/>
              </a:rPr>
              <a:t>Le saviez-vous ?</a:t>
            </a:r>
            <a:endParaRPr lang="fr-FR" sz="1200" dirty="0">
              <a:latin typeface="Times New Roman"/>
              <a:ea typeface="Times New Roman"/>
            </a:endParaRPr>
          </a:p>
        </p:txBody>
      </p:sp>
      <p:sp>
        <p:nvSpPr>
          <p:cNvPr id="9" name="Éclair 8"/>
          <p:cNvSpPr/>
          <p:nvPr/>
        </p:nvSpPr>
        <p:spPr>
          <a:xfrm>
            <a:off x="5537938" y="2276426"/>
            <a:ext cx="1116124" cy="3804211"/>
          </a:xfrm>
          <a:prstGeom prst="lightningBol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12" name="Bulle ronde 11"/>
          <p:cNvSpPr/>
          <p:nvPr/>
        </p:nvSpPr>
        <p:spPr>
          <a:xfrm>
            <a:off x="1775520" y="2606865"/>
            <a:ext cx="3600400" cy="3414424"/>
          </a:xfrm>
          <a:prstGeom prst="wedgeEllipseCallou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Eaje financés par la Caf (sauf MC Paje) </a:t>
            </a:r>
          </a:p>
          <a:p>
            <a:pPr algn="ctr"/>
            <a:r>
              <a:rPr lang="fr-FR" sz="2000" dirty="0"/>
              <a:t>=</a:t>
            </a:r>
          </a:p>
          <a:p>
            <a:pPr algn="ctr"/>
            <a:r>
              <a:rPr lang="fr-FR" sz="2000" dirty="0"/>
              <a:t>Tarifs des familles modulés en fonction des ressources payable à l’</a:t>
            </a:r>
            <a:r>
              <a:rPr lang="fr-FR" sz="2000" dirty="0" err="1"/>
              <a:t>Eaje</a:t>
            </a:r>
            <a:endParaRPr lang="fr-FR" sz="2000" dirty="0"/>
          </a:p>
        </p:txBody>
      </p:sp>
      <p:sp>
        <p:nvSpPr>
          <p:cNvPr id="13" name="Étoile à 12 branches 12"/>
          <p:cNvSpPr/>
          <p:nvPr/>
        </p:nvSpPr>
        <p:spPr>
          <a:xfrm>
            <a:off x="6685214" y="2396172"/>
            <a:ext cx="3731267" cy="3841140"/>
          </a:xfrm>
          <a:prstGeom prst="star12">
            <a:avLst/>
          </a:prstGeom>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Les assistantes maternelles, </a:t>
            </a:r>
          </a:p>
          <a:p>
            <a:pPr algn="ctr"/>
            <a:r>
              <a:rPr lang="fr-FR" dirty="0"/>
              <a:t>garde à domicile</a:t>
            </a:r>
          </a:p>
          <a:p>
            <a:pPr algn="ctr"/>
            <a:r>
              <a:rPr lang="fr-FR" dirty="0"/>
              <a:t> et MC </a:t>
            </a:r>
            <a:r>
              <a:rPr lang="fr-FR" dirty="0" err="1"/>
              <a:t>Paje</a:t>
            </a:r>
            <a:r>
              <a:rPr lang="fr-FR" dirty="0"/>
              <a:t> </a:t>
            </a:r>
          </a:p>
          <a:p>
            <a:pPr algn="ctr"/>
            <a:r>
              <a:rPr lang="fr-FR" dirty="0"/>
              <a:t>=</a:t>
            </a:r>
          </a:p>
          <a:p>
            <a:pPr algn="ctr"/>
            <a:r>
              <a:rPr lang="fr-FR" dirty="0"/>
              <a:t>Aide financière payée directement à la famille modulée en fonction des ressources</a:t>
            </a:r>
          </a:p>
        </p:txBody>
      </p:sp>
    </p:spTree>
    <p:extLst>
      <p:ext uri="{BB962C8B-B14F-4D97-AF65-F5344CB8AC3E}">
        <p14:creationId xmlns:p14="http://schemas.microsoft.com/office/powerpoint/2010/main" val="39871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2EA813E3-09CA-49DB-9068-B7B665132F1D}"/>
              </a:ext>
            </a:extLst>
          </p:cNvPr>
          <p:cNvSpPr txBox="1"/>
          <p:nvPr/>
        </p:nvSpPr>
        <p:spPr>
          <a:xfrm rot="18908781">
            <a:off x="-797311" y="737435"/>
            <a:ext cx="3629331" cy="584775"/>
          </a:xfrm>
          <a:prstGeom prst="rect">
            <a:avLst/>
          </a:prstGeom>
          <a:noFill/>
        </p:spPr>
        <p:txBody>
          <a:bodyPr wrap="square" rtlCol="0">
            <a:spAutoFit/>
          </a:bodyPr>
          <a:lstStyle/>
          <a:p>
            <a:pPr algn="ctr"/>
            <a:r>
              <a:rPr lang="fr-FR" sz="3200" b="1" dirty="0">
                <a:solidFill>
                  <a:schemeClr val="bg1"/>
                </a:solidFill>
                <a:latin typeface="Arial" panose="020B0604020202020204" pitchFamily="34" charset="0"/>
                <a:cs typeface="Arial" panose="020B0604020202020204" pitchFamily="34" charset="0"/>
              </a:rPr>
              <a:t>SOMMIRE</a:t>
            </a:r>
          </a:p>
        </p:txBody>
      </p:sp>
      <p:sp>
        <p:nvSpPr>
          <p:cNvPr id="11" name="Ellipse 10">
            <a:extLst>
              <a:ext uri="{FF2B5EF4-FFF2-40B4-BE49-F238E27FC236}">
                <a16:creationId xmlns:a16="http://schemas.microsoft.com/office/drawing/2014/main" id="{47AC7088-E810-4C34-BCFA-B256C8D95BF0}"/>
              </a:ext>
            </a:extLst>
          </p:cNvPr>
          <p:cNvSpPr/>
          <p:nvPr/>
        </p:nvSpPr>
        <p:spPr>
          <a:xfrm>
            <a:off x="4146698" y="2208635"/>
            <a:ext cx="4380614" cy="3150173"/>
          </a:xfrm>
          <a:prstGeom prst="ellipse">
            <a:avLst/>
          </a:prstGeom>
          <a:solidFill>
            <a:srgbClr val="FF6600"/>
          </a:solidFill>
          <a:ln>
            <a:solidFill>
              <a:srgbClr val="FF66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61D3C61-D0F1-4A11-9BC2-EBD88183DCBE}"/>
              </a:ext>
            </a:extLst>
          </p:cNvPr>
          <p:cNvSpPr txBox="1"/>
          <p:nvPr/>
        </p:nvSpPr>
        <p:spPr>
          <a:xfrm>
            <a:off x="5402976" y="3183556"/>
            <a:ext cx="1868058" cy="1200329"/>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Accueil parental</a:t>
            </a:r>
          </a:p>
          <a:p>
            <a:pPr algn="ctr"/>
            <a:endParaRPr lang="fr-F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40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83350" y="447914"/>
            <a:ext cx="8825300" cy="707886"/>
          </a:xfrm>
          <a:prstGeom prst="rect">
            <a:avLst/>
          </a:prstGeom>
          <a:noFill/>
        </p:spPr>
        <p:txBody>
          <a:bodyPr wrap="square" rtlCol="0">
            <a:spAutoFit/>
          </a:bodyPr>
          <a:lstStyle/>
          <a:p>
            <a:pPr algn="ctr"/>
            <a:r>
              <a:rPr lang="fr-FR" sz="4000" b="1" dirty="0">
                <a:solidFill>
                  <a:srgbClr val="6699FF"/>
                </a:solidFill>
                <a:latin typeface="Arial" panose="020B0604020202020204" pitchFamily="34" charset="0"/>
                <a:cs typeface="Arial" panose="020B0604020202020204" pitchFamily="34" charset="0"/>
              </a:rPr>
              <a:t>Les lieux ressources</a:t>
            </a:r>
          </a:p>
        </p:txBody>
      </p:sp>
      <p:sp>
        <p:nvSpPr>
          <p:cNvPr id="8" name="Bulle ronde 7"/>
          <p:cNvSpPr/>
          <p:nvPr/>
        </p:nvSpPr>
        <p:spPr>
          <a:xfrm>
            <a:off x="7054215" y="3537449"/>
            <a:ext cx="1421584" cy="1266973"/>
          </a:xfrm>
          <a:prstGeom prst="wedgeEllipseCallout">
            <a:avLst>
              <a:gd name="adj1" fmla="val -10744"/>
              <a:gd name="adj2" fmla="val -110855"/>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Les actions Reaap</a:t>
            </a:r>
          </a:p>
        </p:txBody>
      </p:sp>
      <p:sp>
        <p:nvSpPr>
          <p:cNvPr id="12" name="Bulle ronde 11"/>
          <p:cNvSpPr/>
          <p:nvPr/>
        </p:nvSpPr>
        <p:spPr>
          <a:xfrm rot="5400000" flipH="1" flipV="1">
            <a:off x="5272351" y="4770038"/>
            <a:ext cx="1368152" cy="1368152"/>
          </a:xfrm>
          <a:prstGeom prst="wedgeEllipseCallout">
            <a:avLst>
              <a:gd name="adj1" fmla="val 107595"/>
              <a:gd name="adj2" fmla="val 37601"/>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a:t>La halte garderie</a:t>
            </a:r>
          </a:p>
        </p:txBody>
      </p:sp>
      <p:sp>
        <p:nvSpPr>
          <p:cNvPr id="9" name="Bulle ronde 8"/>
          <p:cNvSpPr/>
          <p:nvPr/>
        </p:nvSpPr>
        <p:spPr>
          <a:xfrm flipH="1">
            <a:off x="3005832" y="4536337"/>
            <a:ext cx="2077576" cy="1303926"/>
          </a:xfrm>
          <a:prstGeom prst="wedgeEllipseCallout">
            <a:avLst>
              <a:gd name="adj1" fmla="val -76528"/>
              <a:gd name="adj2" fmla="val -111582"/>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LAEP</a:t>
            </a:r>
          </a:p>
        </p:txBody>
      </p:sp>
      <p:sp>
        <p:nvSpPr>
          <p:cNvPr id="13" name="Bulle ronde 12"/>
          <p:cNvSpPr/>
          <p:nvPr/>
        </p:nvSpPr>
        <p:spPr>
          <a:xfrm rot="5400000" flipH="1" flipV="1">
            <a:off x="2286317" y="2885481"/>
            <a:ext cx="1008112" cy="2293599"/>
          </a:xfrm>
          <a:prstGeom prst="wedgeEllipseCallout">
            <a:avLst>
              <a:gd name="adj1" fmla="val 94584"/>
              <a:gd name="adj2" fmla="val 90995"/>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a:t>Bibliothèque, ludothèque, Médiathèque </a:t>
            </a:r>
          </a:p>
        </p:txBody>
      </p:sp>
      <p:sp>
        <p:nvSpPr>
          <p:cNvPr id="14" name="Ellipse 13"/>
          <p:cNvSpPr/>
          <p:nvPr/>
        </p:nvSpPr>
        <p:spPr>
          <a:xfrm>
            <a:off x="4922576" y="1507777"/>
            <a:ext cx="2653488" cy="2448273"/>
          </a:xfrm>
          <a:prstGeom prst="ellipse">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Des lieux</a:t>
            </a:r>
          </a:p>
          <a:p>
            <a:pPr algn="ctr"/>
            <a:r>
              <a:rPr lang="fr-FR" sz="2800" b="1" dirty="0"/>
              <a:t>ressources</a:t>
            </a:r>
          </a:p>
        </p:txBody>
      </p:sp>
      <p:sp>
        <p:nvSpPr>
          <p:cNvPr id="10" name="Bulle ronde 12">
            <a:extLst>
              <a:ext uri="{FF2B5EF4-FFF2-40B4-BE49-F238E27FC236}">
                <a16:creationId xmlns:a16="http://schemas.microsoft.com/office/drawing/2014/main" id="{7BDB781B-08B3-475F-A9BC-D5746CAB0A00}"/>
              </a:ext>
            </a:extLst>
          </p:cNvPr>
          <p:cNvSpPr/>
          <p:nvPr/>
        </p:nvSpPr>
        <p:spPr>
          <a:xfrm rot="5400000" flipH="1" flipV="1">
            <a:off x="2634704" y="1457329"/>
            <a:ext cx="1008112" cy="2293599"/>
          </a:xfrm>
          <a:prstGeom prst="wedgeEllipseCallout">
            <a:avLst>
              <a:gd name="adj1" fmla="val 94584"/>
              <a:gd name="adj2" fmla="val 90995"/>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a:t>Centre social </a:t>
            </a:r>
          </a:p>
          <a:p>
            <a:pPr algn="ctr"/>
            <a:r>
              <a:rPr lang="fr-FR" b="1" dirty="0"/>
              <a:t>Espace de vie sociale</a:t>
            </a:r>
          </a:p>
        </p:txBody>
      </p:sp>
    </p:spTree>
    <p:extLst>
      <p:ext uri="{BB962C8B-B14F-4D97-AF65-F5344CB8AC3E}">
        <p14:creationId xmlns:p14="http://schemas.microsoft.com/office/powerpoint/2010/main" val="354064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FF66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2EA813E3-09CA-49DB-9068-B7B665132F1D}"/>
              </a:ext>
            </a:extLst>
          </p:cNvPr>
          <p:cNvSpPr txBox="1"/>
          <p:nvPr/>
        </p:nvSpPr>
        <p:spPr>
          <a:xfrm rot="18908781">
            <a:off x="-798998" y="758797"/>
            <a:ext cx="3629331" cy="523220"/>
          </a:xfrm>
          <a:prstGeom prst="rect">
            <a:avLst/>
          </a:prstGeom>
          <a:noFill/>
        </p:spPr>
        <p:txBody>
          <a:bodyPr wrap="square" rtlCol="0">
            <a:spAutoFit/>
          </a:bodyPr>
          <a:lstStyle/>
          <a:p>
            <a:pPr algn="ctr"/>
            <a:r>
              <a:rPr lang="fr-FR" sz="2800" b="1" dirty="0">
                <a:solidFill>
                  <a:schemeClr val="bg1"/>
                </a:solidFill>
                <a:latin typeface="Arial" panose="020B0604020202020204" pitchFamily="34" charset="0"/>
                <a:cs typeface="Arial" panose="020B0604020202020204" pitchFamily="34" charset="0"/>
              </a:rPr>
              <a:t>Accueil Parental</a:t>
            </a:r>
          </a:p>
        </p:txBody>
      </p:sp>
      <p:sp>
        <p:nvSpPr>
          <p:cNvPr id="18" name="ZoneTexte 17">
            <a:extLst>
              <a:ext uri="{FF2B5EF4-FFF2-40B4-BE49-F238E27FC236}">
                <a16:creationId xmlns:a16="http://schemas.microsoft.com/office/drawing/2014/main" id="{F17F72DC-C905-493D-A169-E0D4CC36C52C}"/>
              </a:ext>
            </a:extLst>
          </p:cNvPr>
          <p:cNvSpPr txBox="1"/>
          <p:nvPr/>
        </p:nvSpPr>
        <p:spPr>
          <a:xfrm>
            <a:off x="4162698" y="416040"/>
            <a:ext cx="7662128" cy="707886"/>
          </a:xfrm>
          <a:prstGeom prst="rect">
            <a:avLst/>
          </a:prstGeom>
          <a:noFill/>
        </p:spPr>
        <p:txBody>
          <a:bodyPr wrap="square" rtlCol="0">
            <a:spAutoFit/>
          </a:bodyPr>
          <a:lstStyle/>
          <a:p>
            <a:pPr algn="ctr"/>
            <a:r>
              <a:rPr lang="fr-FR" sz="4000" b="1" dirty="0">
                <a:solidFill>
                  <a:srgbClr val="FF6600"/>
                </a:solidFill>
                <a:latin typeface="Arial" panose="020B0604020202020204" pitchFamily="34" charset="0"/>
                <a:cs typeface="Arial" panose="020B0604020202020204" pitchFamily="34" charset="0"/>
              </a:rPr>
              <a:t>Le lieu d’accueil enfant parent</a:t>
            </a:r>
            <a:endParaRPr lang="fr-FR" sz="3600" b="1" dirty="0">
              <a:solidFill>
                <a:srgbClr val="FF6600"/>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175749" y="1783323"/>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3CB5814-AFE1-44FC-916B-5AEEB83327B0}"/>
              </a:ext>
            </a:extLst>
          </p:cNvPr>
          <p:cNvSpPr txBox="1"/>
          <p:nvPr/>
        </p:nvSpPr>
        <p:spPr>
          <a:xfrm>
            <a:off x="1183355" y="2362855"/>
            <a:ext cx="2030343" cy="830997"/>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Le LAEP, c’est quoi ?</a:t>
            </a:r>
          </a:p>
        </p:txBody>
      </p:sp>
      <p:sp>
        <p:nvSpPr>
          <p:cNvPr id="27" name="Espace réservé du contenu 2">
            <a:extLst>
              <a:ext uri="{FF2B5EF4-FFF2-40B4-BE49-F238E27FC236}">
                <a16:creationId xmlns:a16="http://schemas.microsoft.com/office/drawing/2014/main" id="{92895022-FD7F-4664-A7BE-7F1428820BE1}"/>
              </a:ext>
            </a:extLst>
          </p:cNvPr>
          <p:cNvSpPr txBox="1">
            <a:spLocks/>
          </p:cNvSpPr>
          <p:nvPr/>
        </p:nvSpPr>
        <p:spPr>
          <a:xfrm>
            <a:off x="4483501" y="2510900"/>
            <a:ext cx="7341325" cy="375927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endParaRPr lang="fr-FR" sz="2000" dirty="0">
              <a:latin typeface="Arial" panose="020B0604020202020204" pitchFamily="34" charset="0"/>
              <a:cs typeface="Arial" panose="020B0604020202020204" pitchFamily="34" charset="0"/>
            </a:endParaRPr>
          </a:p>
        </p:txBody>
      </p:sp>
      <p:pic>
        <p:nvPicPr>
          <p:cNvPr id="37" name="Graphique 36" descr="Ligne fléchée : courbe dans le sens des aiguilles d’une montre">
            <a:extLst>
              <a:ext uri="{FF2B5EF4-FFF2-40B4-BE49-F238E27FC236}">
                <a16:creationId xmlns:a16="http://schemas.microsoft.com/office/drawing/2014/main" id="{94D3E111-127D-4AB5-93AE-5650CE501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667688" flipH="1">
            <a:off x="2027083" y="3104689"/>
            <a:ext cx="1272962" cy="1272962"/>
          </a:xfrm>
          <a:prstGeom prst="rect">
            <a:avLst/>
          </a:prstGeom>
        </p:spPr>
      </p:pic>
      <p:sp>
        <p:nvSpPr>
          <p:cNvPr id="14" name="ZoneTexte 13">
            <a:extLst>
              <a:ext uri="{FF2B5EF4-FFF2-40B4-BE49-F238E27FC236}">
                <a16:creationId xmlns:a16="http://schemas.microsoft.com/office/drawing/2014/main" id="{0C223432-780F-4670-B032-E8EE034CE346}"/>
              </a:ext>
            </a:extLst>
          </p:cNvPr>
          <p:cNvSpPr txBox="1"/>
          <p:nvPr/>
        </p:nvSpPr>
        <p:spPr>
          <a:xfrm>
            <a:off x="196232" y="5087142"/>
            <a:ext cx="2164544" cy="738664"/>
          </a:xfrm>
          <a:prstGeom prst="rect">
            <a:avLst/>
          </a:prstGeom>
          <a:noFill/>
          <a:ln>
            <a:solidFill>
              <a:srgbClr val="FF6600"/>
            </a:solidFill>
          </a:ln>
          <a:effectLst/>
        </p:spPr>
        <p:txBody>
          <a:bodyPr wrap="square" rtlCol="0">
            <a:spAutoFit/>
          </a:bodyPr>
          <a:lstStyle/>
          <a:p>
            <a:r>
              <a:rPr lang="fr-FR" sz="1400" dirty="0">
                <a:solidFill>
                  <a:schemeClr val="accent2"/>
                </a:solidFill>
              </a:rPr>
              <a:t>Les parents ne peuvent pas laisser seul leur enfant, ce n’est pas un lieu de garde.</a:t>
            </a:r>
          </a:p>
        </p:txBody>
      </p:sp>
      <p:pic>
        <p:nvPicPr>
          <p:cNvPr id="15" name="Graphique 14" descr="Avertissement">
            <a:extLst>
              <a:ext uri="{FF2B5EF4-FFF2-40B4-BE49-F238E27FC236}">
                <a16:creationId xmlns:a16="http://schemas.microsoft.com/office/drawing/2014/main" id="{B04540A1-BFF3-4C05-928A-6F1CBF47A4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232" y="4356256"/>
            <a:ext cx="720000" cy="720000"/>
          </a:xfrm>
          <a:prstGeom prst="rect">
            <a:avLst/>
          </a:prstGeom>
        </p:spPr>
      </p:pic>
      <p:sp>
        <p:nvSpPr>
          <p:cNvPr id="2" name="Rectangle 1">
            <a:extLst>
              <a:ext uri="{FF2B5EF4-FFF2-40B4-BE49-F238E27FC236}">
                <a16:creationId xmlns:a16="http://schemas.microsoft.com/office/drawing/2014/main" id="{F1193980-F6AC-493C-B8B2-A04E51092713}"/>
              </a:ext>
            </a:extLst>
          </p:cNvPr>
          <p:cNvSpPr/>
          <p:nvPr/>
        </p:nvSpPr>
        <p:spPr>
          <a:xfrm>
            <a:off x="3704261" y="2215595"/>
            <a:ext cx="8388422" cy="4247317"/>
          </a:xfrm>
          <a:prstGeom prst="rect">
            <a:avLst/>
          </a:prstGeom>
        </p:spPr>
        <p:txBody>
          <a:bodyPr wrap="square">
            <a:spAutoFit/>
          </a:bodyPr>
          <a:lstStyle/>
          <a:p>
            <a:r>
              <a:rPr lang="fr-FR" sz="2000" dirty="0"/>
              <a:t>Le lieu d’accueil enfant parent (LAEP) est un espace ouvert aux enfants de moins de 6 ans accompagnés de leur(s) parent(s).</a:t>
            </a:r>
          </a:p>
          <a:p>
            <a:endParaRPr lang="fr-FR" sz="2000" dirty="0"/>
          </a:p>
          <a:p>
            <a:r>
              <a:rPr lang="fr-FR" sz="2000" dirty="0"/>
              <a:t>Il permet au parent d’échanger avec d’autres parents et avec les accueillants sensibilisés au travail sur le lien enfants/parents.</a:t>
            </a:r>
          </a:p>
          <a:p>
            <a:endParaRPr lang="fr-FR" sz="2000" dirty="0"/>
          </a:p>
          <a:p>
            <a:r>
              <a:rPr lang="fr-FR" sz="2000" dirty="0"/>
              <a:t>Par une approche basée sur l’écoute et l’échange, l’objectif du LAEP est de</a:t>
            </a:r>
          </a:p>
          <a:p>
            <a:r>
              <a:rPr lang="fr-FR" sz="2000" dirty="0"/>
              <a:t>renforcer les liens entre les enfants et les parents, de valoriser les compétences de chacun, de rompre l’isolement social, de prévenir les dysfonctionnements dans la relation.</a:t>
            </a:r>
          </a:p>
          <a:p>
            <a:endParaRPr lang="fr-FR" sz="2000" dirty="0"/>
          </a:p>
          <a:p>
            <a:r>
              <a:rPr lang="fr-FR" sz="1000" dirty="0"/>
              <a:t>Capsule: </a:t>
            </a:r>
            <a:r>
              <a:rPr lang="fr-FR" sz="1000" dirty="0">
                <a:hlinkClick r:id="rId6"/>
              </a:rPr>
              <a:t>https://www.bing.com/videos/search?q=journ%c3%a9e+en+lieux+d%27accueil+enfant+parent&amp;&amp;view=detail&amp;mid=F1AEB62ACEA92CA75191F1AEB62ACEA92CA75191&amp;&amp;FORM=VRDGAR&amp;ru=%2Fvideos%2Fsearch%3Fq%3Djourn%25C3%25A9e%2520en%2520lieux%2520d%2527accueil%2520enfant%2520parent%26qs%3Dn%26form%3DQBVR%26sp%3D-1%26pq%3Djourn%25C3%25A9e%2520en%2520lieux%2520d%2527accueil%2520enfant%2520parent%26sc%3D0-40%26sk%3D%26cvid%3D97324B9A95B7431E92AFD5E19AECCEC4</a:t>
            </a:r>
            <a:endParaRPr lang="fr-FR" sz="1000" dirty="0"/>
          </a:p>
        </p:txBody>
      </p:sp>
    </p:spTree>
    <p:extLst>
      <p:ext uri="{BB962C8B-B14F-4D97-AF65-F5344CB8AC3E}">
        <p14:creationId xmlns:p14="http://schemas.microsoft.com/office/powerpoint/2010/main" val="366738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FF6600"/>
          </a:solidFill>
          <a:ln>
            <a:solidFill>
              <a:srgbClr val="FF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2EA813E3-09CA-49DB-9068-B7B665132F1D}"/>
              </a:ext>
            </a:extLst>
          </p:cNvPr>
          <p:cNvSpPr txBox="1"/>
          <p:nvPr/>
        </p:nvSpPr>
        <p:spPr>
          <a:xfrm rot="18908781">
            <a:off x="-798998" y="758797"/>
            <a:ext cx="3629331" cy="523220"/>
          </a:xfrm>
          <a:prstGeom prst="rect">
            <a:avLst/>
          </a:prstGeom>
          <a:noFill/>
        </p:spPr>
        <p:txBody>
          <a:bodyPr wrap="square" rtlCol="0">
            <a:spAutoFit/>
          </a:bodyPr>
          <a:lstStyle/>
          <a:p>
            <a:pPr algn="ctr"/>
            <a:r>
              <a:rPr lang="fr-FR" sz="2800" b="1" dirty="0">
                <a:solidFill>
                  <a:schemeClr val="bg1"/>
                </a:solidFill>
                <a:latin typeface="Arial" panose="020B0604020202020204" pitchFamily="34" charset="0"/>
                <a:cs typeface="Arial" panose="020B0604020202020204" pitchFamily="34" charset="0"/>
              </a:rPr>
              <a:t>Accueil Parental</a:t>
            </a:r>
          </a:p>
        </p:txBody>
      </p:sp>
      <p:sp>
        <p:nvSpPr>
          <p:cNvPr id="18" name="ZoneTexte 17">
            <a:extLst>
              <a:ext uri="{FF2B5EF4-FFF2-40B4-BE49-F238E27FC236}">
                <a16:creationId xmlns:a16="http://schemas.microsoft.com/office/drawing/2014/main" id="{F17F72DC-C905-493D-A169-E0D4CC36C52C}"/>
              </a:ext>
            </a:extLst>
          </p:cNvPr>
          <p:cNvSpPr txBox="1"/>
          <p:nvPr/>
        </p:nvSpPr>
        <p:spPr>
          <a:xfrm>
            <a:off x="4162698" y="416040"/>
            <a:ext cx="7662128" cy="707886"/>
          </a:xfrm>
          <a:prstGeom prst="rect">
            <a:avLst/>
          </a:prstGeom>
          <a:noFill/>
        </p:spPr>
        <p:txBody>
          <a:bodyPr wrap="square" rtlCol="0">
            <a:spAutoFit/>
          </a:bodyPr>
          <a:lstStyle/>
          <a:p>
            <a:pPr algn="ctr"/>
            <a:r>
              <a:rPr lang="fr-FR" sz="4000" b="1" dirty="0">
                <a:solidFill>
                  <a:srgbClr val="FF6600"/>
                </a:solidFill>
                <a:latin typeface="Arial" panose="020B0604020202020204" pitchFamily="34" charset="0"/>
                <a:cs typeface="Arial" panose="020B0604020202020204" pitchFamily="34" charset="0"/>
              </a:rPr>
              <a:t>Le centre social</a:t>
            </a:r>
            <a:endParaRPr lang="fr-FR" sz="3600" b="1" dirty="0">
              <a:solidFill>
                <a:srgbClr val="FF6600"/>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175749" y="1783323"/>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3CB5814-AFE1-44FC-916B-5AEEB83327B0}"/>
              </a:ext>
            </a:extLst>
          </p:cNvPr>
          <p:cNvSpPr txBox="1"/>
          <p:nvPr/>
        </p:nvSpPr>
        <p:spPr>
          <a:xfrm>
            <a:off x="1183355" y="2362855"/>
            <a:ext cx="2030343" cy="830997"/>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Le CS, c’est quoi ?</a:t>
            </a:r>
          </a:p>
        </p:txBody>
      </p:sp>
      <p:pic>
        <p:nvPicPr>
          <p:cNvPr id="37" name="Graphique 36" descr="Ligne fléchée : courbe dans le sens des aiguilles d’une montre">
            <a:extLst>
              <a:ext uri="{FF2B5EF4-FFF2-40B4-BE49-F238E27FC236}">
                <a16:creationId xmlns:a16="http://schemas.microsoft.com/office/drawing/2014/main" id="{94D3E111-127D-4AB5-93AE-5650CE501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667688" flipH="1">
            <a:off x="2027083" y="3104689"/>
            <a:ext cx="1272962" cy="1272962"/>
          </a:xfrm>
          <a:prstGeom prst="rect">
            <a:avLst/>
          </a:prstGeom>
        </p:spPr>
      </p:pic>
      <p:sp>
        <p:nvSpPr>
          <p:cNvPr id="14" name="ZoneTexte 13">
            <a:extLst>
              <a:ext uri="{FF2B5EF4-FFF2-40B4-BE49-F238E27FC236}">
                <a16:creationId xmlns:a16="http://schemas.microsoft.com/office/drawing/2014/main" id="{0C223432-780F-4670-B032-E8EE034CE346}"/>
              </a:ext>
            </a:extLst>
          </p:cNvPr>
          <p:cNvSpPr txBox="1"/>
          <p:nvPr/>
        </p:nvSpPr>
        <p:spPr>
          <a:xfrm>
            <a:off x="196232" y="5087142"/>
            <a:ext cx="2164544" cy="738664"/>
          </a:xfrm>
          <a:prstGeom prst="rect">
            <a:avLst/>
          </a:prstGeom>
          <a:noFill/>
          <a:ln>
            <a:solidFill>
              <a:srgbClr val="FF6600"/>
            </a:solidFill>
          </a:ln>
          <a:effectLst/>
        </p:spPr>
        <p:txBody>
          <a:bodyPr wrap="square" rtlCol="0">
            <a:spAutoFit/>
          </a:bodyPr>
          <a:lstStyle/>
          <a:p>
            <a:r>
              <a:rPr lang="fr-FR" sz="1400" dirty="0">
                <a:solidFill>
                  <a:schemeClr val="accent2"/>
                </a:solidFill>
              </a:rPr>
              <a:t>Les parents ne peuvent pas laisser seul leur enfant, ce n’est pas un lieu de garde.</a:t>
            </a:r>
          </a:p>
        </p:txBody>
      </p:sp>
      <p:pic>
        <p:nvPicPr>
          <p:cNvPr id="15" name="Graphique 14" descr="Avertissement">
            <a:extLst>
              <a:ext uri="{FF2B5EF4-FFF2-40B4-BE49-F238E27FC236}">
                <a16:creationId xmlns:a16="http://schemas.microsoft.com/office/drawing/2014/main" id="{B04540A1-BFF3-4C05-928A-6F1CBF47A4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232" y="4356256"/>
            <a:ext cx="720000" cy="720000"/>
          </a:xfrm>
          <a:prstGeom prst="rect">
            <a:avLst/>
          </a:prstGeom>
        </p:spPr>
      </p:pic>
      <p:sp>
        <p:nvSpPr>
          <p:cNvPr id="2" name="Rectangle 1">
            <a:extLst>
              <a:ext uri="{FF2B5EF4-FFF2-40B4-BE49-F238E27FC236}">
                <a16:creationId xmlns:a16="http://schemas.microsoft.com/office/drawing/2014/main" id="{F1193980-F6AC-493C-B8B2-A04E51092713}"/>
              </a:ext>
            </a:extLst>
          </p:cNvPr>
          <p:cNvSpPr/>
          <p:nvPr/>
        </p:nvSpPr>
        <p:spPr>
          <a:xfrm>
            <a:off x="3704261" y="2215595"/>
            <a:ext cx="8388422" cy="3323987"/>
          </a:xfrm>
          <a:prstGeom prst="rect">
            <a:avLst/>
          </a:prstGeom>
        </p:spPr>
        <p:txBody>
          <a:bodyPr wrap="square">
            <a:spAutoFit/>
          </a:bodyPr>
          <a:lstStyle/>
          <a:p>
            <a:r>
              <a:rPr lang="fr-FR" sz="2000" dirty="0"/>
              <a:t>Le centre social </a:t>
            </a:r>
            <a:r>
              <a:rPr lang="fr-FR" dirty="0"/>
              <a:t>proposent des activités sociales, éducatives, culturelles, familiales pour répondre aux besoins des familles.</a:t>
            </a:r>
          </a:p>
          <a:p>
            <a:endParaRPr lang="fr-FR" dirty="0"/>
          </a:p>
          <a:p>
            <a:r>
              <a:rPr lang="fr-FR" dirty="0"/>
              <a:t> Les actions sont construites et portées pour et par les familles qui fréquentent les centres sociaux. Fréquenter un centre social contribue à rompre l’isolement et à développer les solidarités entre habitant d’un même quartier.</a:t>
            </a:r>
          </a:p>
          <a:p>
            <a:endParaRPr lang="fr-FR" dirty="0"/>
          </a:p>
          <a:p>
            <a:r>
              <a:rPr lang="fr-FR" dirty="0"/>
              <a:t>Capsule :</a:t>
            </a:r>
            <a:r>
              <a:rPr lang="fr-FR" dirty="0">
                <a:hlinkClick r:id="rId6"/>
              </a:rPr>
              <a:t>https://www.bing.com/videos/search?q=Centre+Social+Definition&amp;&amp;view=detail&amp;mid=1E1BD54B4B5FE48EAE8C1E1BD54B4B5FE48EAE8C&amp;&amp;FORM=VRDGAR&amp;ru=%2Fvideos%2Fsearch%3Fq%3DCentre%2BSocial%2BDefinition%26FORM%3DRESTAB</a:t>
            </a:r>
            <a:endParaRPr lang="fr-FR" dirty="0"/>
          </a:p>
          <a:p>
            <a:endParaRPr lang="fr-FR" sz="1000" dirty="0"/>
          </a:p>
        </p:txBody>
      </p:sp>
    </p:spTree>
    <p:extLst>
      <p:ext uri="{BB962C8B-B14F-4D97-AF65-F5344CB8AC3E}">
        <p14:creationId xmlns:p14="http://schemas.microsoft.com/office/powerpoint/2010/main" val="8742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694147" y="404086"/>
            <a:ext cx="7300589" cy="1077218"/>
          </a:xfrm>
          <a:prstGeom prst="rect">
            <a:avLst/>
          </a:prstGeom>
          <a:noFill/>
        </p:spPr>
        <p:txBody>
          <a:bodyPr wrap="square" rtlCol="0">
            <a:spAutoFit/>
          </a:bodyPr>
          <a:lstStyle/>
          <a:p>
            <a:pPr algn="ctr"/>
            <a:r>
              <a:rPr lang="fr-FR" sz="3200" b="1" dirty="0">
                <a:solidFill>
                  <a:srgbClr val="0070C0"/>
                </a:solidFill>
                <a:latin typeface="Optima" panose="020B0502050508020304" pitchFamily="34" charset="0"/>
              </a:rPr>
              <a:t>Les accueils collectifs de mineurs (ACM) pour les enfants à partir de 3 ans</a:t>
            </a:r>
          </a:p>
        </p:txBody>
      </p:sp>
      <p:sp>
        <p:nvSpPr>
          <p:cNvPr id="2" name="Rectangle 1"/>
          <p:cNvSpPr/>
          <p:nvPr/>
        </p:nvSpPr>
        <p:spPr>
          <a:xfrm>
            <a:off x="2063552" y="1997838"/>
            <a:ext cx="7920880" cy="923330"/>
          </a:xfrm>
          <a:prstGeom prst="rect">
            <a:avLst/>
          </a:prstGeom>
        </p:spPr>
        <p:txBody>
          <a:bodyPr wrap="square">
            <a:spAutoFit/>
          </a:bodyPr>
          <a:lstStyle/>
          <a:p>
            <a:br>
              <a:rPr lang="fr-FR" dirty="0"/>
            </a:br>
            <a:br>
              <a:rPr lang="fr-FR" dirty="0"/>
            </a:br>
            <a:endParaRPr lang="fr-FR" dirty="0"/>
          </a:p>
        </p:txBody>
      </p:sp>
      <p:sp>
        <p:nvSpPr>
          <p:cNvPr id="7" name="Ellipse 6"/>
          <p:cNvSpPr/>
          <p:nvPr/>
        </p:nvSpPr>
        <p:spPr>
          <a:xfrm>
            <a:off x="6924448" y="1871039"/>
            <a:ext cx="3204000" cy="2105272"/>
          </a:xfrm>
          <a:prstGeom prst="ellipse">
            <a:avLst/>
          </a:prstGeom>
          <a:solidFill>
            <a:schemeClr val="accent1">
              <a:lumMod val="60000"/>
              <a:lumOff val="40000"/>
            </a:schemeClr>
          </a:solidFill>
          <a:ln>
            <a:solidFill>
              <a:srgbClr val="00B05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Les séjours de vacances « colos »</a:t>
            </a:r>
          </a:p>
        </p:txBody>
      </p:sp>
      <p:sp>
        <p:nvSpPr>
          <p:cNvPr id="8" name="Ellipse 7"/>
          <p:cNvSpPr/>
          <p:nvPr/>
        </p:nvSpPr>
        <p:spPr>
          <a:xfrm>
            <a:off x="1855382" y="1871039"/>
            <a:ext cx="3204000" cy="2100256"/>
          </a:xfrm>
          <a:prstGeom prst="ellipse">
            <a:avLst/>
          </a:prstGeom>
          <a:solidFill>
            <a:srgbClr val="FFA7A7"/>
          </a:solidFill>
          <a:ln>
            <a:solidFill>
              <a:srgbClr val="00B0F0"/>
            </a:solid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solidFill>
                  <a:schemeClr val="bg1"/>
                </a:solidFill>
              </a:rPr>
              <a:t>Les accueils de loisirs sans hébergement </a:t>
            </a:r>
          </a:p>
        </p:txBody>
      </p:sp>
    </p:spTree>
    <p:extLst>
      <p:ext uri="{BB962C8B-B14F-4D97-AF65-F5344CB8AC3E}">
        <p14:creationId xmlns:p14="http://schemas.microsoft.com/office/powerpoint/2010/main" val="849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34C0441D-1B74-495D-8A72-79A74E44AE51}"/>
              </a:ext>
            </a:extLst>
          </p:cNvPr>
          <p:cNvSpPr/>
          <p:nvPr/>
        </p:nvSpPr>
        <p:spPr>
          <a:xfrm>
            <a:off x="3707491" y="2262903"/>
            <a:ext cx="4358085" cy="3039586"/>
          </a:xfrm>
          <a:prstGeom prst="ellipse">
            <a:avLst/>
          </a:prstGeom>
          <a:solidFill>
            <a:srgbClr val="FFA7A7"/>
          </a:solidFill>
          <a:ln>
            <a:solidFill>
              <a:srgbClr val="FFA7A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B4C973B-9EFC-4E8E-A125-93BC796C4C14}"/>
              </a:ext>
            </a:extLst>
          </p:cNvPr>
          <p:cNvSpPr txBox="1"/>
          <p:nvPr/>
        </p:nvSpPr>
        <p:spPr>
          <a:xfrm>
            <a:off x="3279002" y="3335071"/>
            <a:ext cx="5215062" cy="1477328"/>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Les accueils de loisirs sans hébergement </a:t>
            </a:r>
          </a:p>
          <a:p>
            <a:pPr algn="ctr"/>
            <a:endParaRPr lang="fr-FR" sz="2400" b="1" dirty="0">
              <a:solidFill>
                <a:schemeClr val="bg1"/>
              </a:solidFill>
              <a:latin typeface="Arial" panose="020B0604020202020204" pitchFamily="34" charset="0"/>
              <a:cs typeface="Arial" panose="020B0604020202020204" pitchFamily="34" charset="0"/>
            </a:endParaRPr>
          </a:p>
          <a:p>
            <a:pPr algn="ctr"/>
            <a:endParaRPr lang="fr-F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96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FFA7A7"/>
          </a:solidFill>
          <a:ln>
            <a:solidFill>
              <a:srgbClr val="FFA7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2EA813E3-09CA-49DB-9068-B7B665132F1D}"/>
              </a:ext>
            </a:extLst>
          </p:cNvPr>
          <p:cNvSpPr txBox="1"/>
          <p:nvPr/>
        </p:nvSpPr>
        <p:spPr>
          <a:xfrm rot="18908781">
            <a:off x="-797311" y="675880"/>
            <a:ext cx="3629331" cy="707886"/>
          </a:xfrm>
          <a:prstGeom prst="rect">
            <a:avLst/>
          </a:prstGeom>
          <a:noFill/>
        </p:spPr>
        <p:txBody>
          <a:bodyPr wrap="square" rtlCol="0">
            <a:spAutoFit/>
          </a:bodyPr>
          <a:lstStyle/>
          <a:p>
            <a:pPr algn="ctr"/>
            <a:r>
              <a:rPr lang="fr-FR" sz="4000" b="1" dirty="0" err="1">
                <a:solidFill>
                  <a:srgbClr val="3333CC"/>
                </a:solidFill>
                <a:latin typeface="Arial" panose="020B0604020202020204" pitchFamily="34" charset="0"/>
                <a:cs typeface="Arial" panose="020B0604020202020204" pitchFamily="34" charset="0"/>
              </a:rPr>
              <a:t>Alsh</a:t>
            </a:r>
            <a:r>
              <a:rPr lang="fr-FR" sz="4000" b="1" dirty="0">
                <a:solidFill>
                  <a:srgbClr val="3333CC"/>
                </a:solidFill>
                <a:latin typeface="Arial" panose="020B0604020202020204" pitchFamily="34" charset="0"/>
                <a:cs typeface="Arial" panose="020B0604020202020204" pitchFamily="34" charset="0"/>
              </a:rPr>
              <a:t> </a:t>
            </a:r>
          </a:p>
        </p:txBody>
      </p:sp>
      <p:sp>
        <p:nvSpPr>
          <p:cNvPr id="18" name="ZoneTexte 17">
            <a:extLst>
              <a:ext uri="{FF2B5EF4-FFF2-40B4-BE49-F238E27FC236}">
                <a16:creationId xmlns:a16="http://schemas.microsoft.com/office/drawing/2014/main" id="{F17F72DC-C905-493D-A169-E0D4CC36C52C}"/>
              </a:ext>
            </a:extLst>
          </p:cNvPr>
          <p:cNvSpPr txBox="1"/>
          <p:nvPr/>
        </p:nvSpPr>
        <p:spPr>
          <a:xfrm>
            <a:off x="4204892" y="368103"/>
            <a:ext cx="7343197" cy="1323439"/>
          </a:xfrm>
          <a:prstGeom prst="rect">
            <a:avLst/>
          </a:prstGeom>
          <a:noFill/>
        </p:spPr>
        <p:txBody>
          <a:bodyPr wrap="square" rtlCol="0">
            <a:spAutoFit/>
          </a:bodyPr>
          <a:lstStyle/>
          <a:p>
            <a:pPr algn="ctr"/>
            <a:r>
              <a:rPr lang="fr-FR" sz="4000" b="1" dirty="0">
                <a:solidFill>
                  <a:srgbClr val="FF8989"/>
                </a:solidFill>
                <a:latin typeface="Arial" panose="020B0604020202020204" pitchFamily="34" charset="0"/>
                <a:cs typeface="Arial" panose="020B0604020202020204" pitchFamily="34" charset="0"/>
              </a:rPr>
              <a:t>Les accueils de loisirs sans hébergement (</a:t>
            </a:r>
            <a:r>
              <a:rPr lang="fr-FR" sz="4000" b="1" dirty="0" err="1">
                <a:solidFill>
                  <a:srgbClr val="FF8989"/>
                </a:solidFill>
                <a:latin typeface="Arial" panose="020B0604020202020204" pitchFamily="34" charset="0"/>
                <a:cs typeface="Arial" panose="020B0604020202020204" pitchFamily="34" charset="0"/>
              </a:rPr>
              <a:t>Alsh</a:t>
            </a:r>
            <a:r>
              <a:rPr lang="fr-FR" sz="4000" b="1" dirty="0">
                <a:solidFill>
                  <a:srgbClr val="FF8989"/>
                </a:solidFill>
                <a:latin typeface="Arial" panose="020B0604020202020204" pitchFamily="34" charset="0"/>
                <a:cs typeface="Arial" panose="020B0604020202020204" pitchFamily="34" charset="0"/>
              </a:rPr>
              <a:t>)</a:t>
            </a:r>
            <a:endParaRPr lang="fr-FR" sz="3600" b="1" dirty="0">
              <a:solidFill>
                <a:srgbClr val="FF8989"/>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025861" y="1916930"/>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A3CB5814-AFE1-44FC-916B-5AEEB83327B0}"/>
              </a:ext>
            </a:extLst>
          </p:cNvPr>
          <p:cNvSpPr txBox="1"/>
          <p:nvPr/>
        </p:nvSpPr>
        <p:spPr>
          <a:xfrm>
            <a:off x="1000689" y="2050394"/>
            <a:ext cx="2030343" cy="1569660"/>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Les différents types d’accueil</a:t>
            </a:r>
          </a:p>
        </p:txBody>
      </p:sp>
      <p:sp>
        <p:nvSpPr>
          <p:cNvPr id="27" name="Espace réservé du contenu 2">
            <a:extLst>
              <a:ext uri="{FF2B5EF4-FFF2-40B4-BE49-F238E27FC236}">
                <a16:creationId xmlns:a16="http://schemas.microsoft.com/office/drawing/2014/main" id="{92895022-FD7F-4664-A7BE-7F1428820BE1}"/>
              </a:ext>
            </a:extLst>
          </p:cNvPr>
          <p:cNvSpPr txBox="1">
            <a:spLocks/>
          </p:cNvSpPr>
          <p:nvPr/>
        </p:nvSpPr>
        <p:spPr>
          <a:xfrm>
            <a:off x="3133618" y="1691542"/>
            <a:ext cx="8794679" cy="498357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spcBef>
                <a:spcPts val="0"/>
              </a:spcBef>
            </a:pPr>
            <a:endParaRPr lang="fr-FR" dirty="0"/>
          </a:p>
          <a:p>
            <a:pPr lvl="1" algn="just">
              <a:spcBef>
                <a:spcPts val="0"/>
              </a:spcBef>
            </a:pPr>
            <a:endParaRPr lang="fr-FR" dirty="0"/>
          </a:p>
          <a:p>
            <a:pPr marL="800100" lvl="1" indent="-342900" algn="just">
              <a:spcBef>
                <a:spcPts val="0"/>
              </a:spcBef>
              <a:buFont typeface="Arial" panose="020B0604020202020204" pitchFamily="34" charset="0"/>
              <a:buChar char="•"/>
            </a:pPr>
            <a:r>
              <a:rPr lang="fr-FR" b="1" u="sng" dirty="0">
                <a:solidFill>
                  <a:schemeClr val="accent6">
                    <a:lumMod val="75000"/>
                  </a:schemeClr>
                </a:solidFill>
              </a:rPr>
              <a:t>Accueil périscolaire </a:t>
            </a:r>
            <a:r>
              <a:rPr lang="fr-FR" b="1" dirty="0">
                <a:solidFill>
                  <a:schemeClr val="accent6">
                    <a:lumMod val="75000"/>
                  </a:schemeClr>
                </a:solidFill>
              </a:rPr>
              <a:t>: le matin avant l’école, le midi et le soir après l’école soir &amp; le mercredi</a:t>
            </a:r>
          </a:p>
          <a:p>
            <a:pPr lvl="1" algn="just">
              <a:spcBef>
                <a:spcPts val="0"/>
              </a:spcBef>
            </a:pPr>
            <a:endParaRPr lang="fr-FR" dirty="0"/>
          </a:p>
          <a:p>
            <a:pPr marL="800100" lvl="1" indent="-342900" algn="just">
              <a:spcBef>
                <a:spcPts val="0"/>
              </a:spcBef>
              <a:buFont typeface="Arial" panose="020B0604020202020204" pitchFamily="34" charset="0"/>
              <a:buChar char="•"/>
            </a:pPr>
            <a:r>
              <a:rPr lang="fr-FR" b="1" u="sng" dirty="0">
                <a:solidFill>
                  <a:srgbClr val="FFC000"/>
                </a:solidFill>
              </a:rPr>
              <a:t>Accueil extrascolaire </a:t>
            </a:r>
            <a:r>
              <a:rPr lang="fr-FR" b="1" dirty="0">
                <a:solidFill>
                  <a:srgbClr val="FFC000"/>
                </a:solidFill>
              </a:rPr>
              <a:t>: les petites et grandes vacances scolaires </a:t>
            </a:r>
          </a:p>
          <a:p>
            <a:pPr lvl="1" algn="just">
              <a:spcBef>
                <a:spcPts val="0"/>
              </a:spcBef>
            </a:pPr>
            <a:endParaRPr lang="fr-FR" b="1" dirty="0">
              <a:solidFill>
                <a:srgbClr val="FFC000"/>
              </a:solidFill>
            </a:endParaRPr>
          </a:p>
          <a:p>
            <a:pPr marL="800100" lvl="1" indent="-342900" algn="just">
              <a:spcBef>
                <a:spcPts val="0"/>
              </a:spcBef>
              <a:buFont typeface="Arial" panose="020B0604020202020204" pitchFamily="34" charset="0"/>
              <a:buChar char="•"/>
            </a:pPr>
            <a:r>
              <a:rPr lang="fr-FR" b="1" dirty="0">
                <a:solidFill>
                  <a:srgbClr val="00B0F0"/>
                </a:solidFill>
              </a:rPr>
              <a:t>Une gestion qui peut-être soit assurée par une collectivité territoriale ou par une association</a:t>
            </a:r>
          </a:p>
          <a:p>
            <a:pPr marL="800100" lvl="1" indent="-342900" algn="just">
              <a:spcBef>
                <a:spcPts val="0"/>
              </a:spcBef>
              <a:buFont typeface="Arial" panose="020B0604020202020204" pitchFamily="34" charset="0"/>
              <a:buChar char="•"/>
            </a:pPr>
            <a:endParaRPr lang="fr-FR" b="1" dirty="0">
              <a:solidFill>
                <a:srgbClr val="00B0F0"/>
              </a:solidFill>
            </a:endParaRPr>
          </a:p>
          <a:p>
            <a:pPr marL="800100" lvl="1" indent="-342900" algn="just">
              <a:spcBef>
                <a:spcPts val="0"/>
              </a:spcBef>
              <a:buFont typeface="Arial" panose="020B0604020202020204" pitchFamily="34" charset="0"/>
              <a:buChar char="•"/>
            </a:pPr>
            <a:r>
              <a:rPr lang="fr-FR" b="1" dirty="0">
                <a:solidFill>
                  <a:srgbClr val="FFA7A7"/>
                </a:solidFill>
              </a:rPr>
              <a:t>Les accueils de loisirs déclarés auprès de la SDJES 06 et financés par la Caf offrent aux enfants des activités pédagogiques de qualité qui sont définis dans un projet éducatif et pédagogique. </a:t>
            </a:r>
            <a:endParaRPr lang="fr-FR" sz="2400" b="1" dirty="0">
              <a:solidFill>
                <a:srgbClr val="FFA7A7"/>
              </a:solidFill>
            </a:endParaRPr>
          </a:p>
          <a:p>
            <a:pPr lvl="1" algn="just">
              <a:spcBef>
                <a:spcPts val="0"/>
              </a:spcBef>
            </a:pPr>
            <a:endParaRPr lang="fr-FR" sz="2400" b="1" dirty="0">
              <a:solidFill>
                <a:srgbClr val="FFA7A7"/>
              </a:solidFill>
            </a:endParaRPr>
          </a:p>
          <a:p>
            <a:pPr marL="800100" lvl="1" indent="-342900" algn="just">
              <a:spcBef>
                <a:spcPts val="0"/>
              </a:spcBef>
              <a:buFont typeface="Arial" panose="020B0604020202020204" pitchFamily="34" charset="0"/>
              <a:buChar char="•"/>
            </a:pPr>
            <a:r>
              <a:rPr lang="fr-FR" b="1" dirty="0"/>
              <a:t>Les modalités d’inscriptions sont différentes d’un gestionnaire à l’autre.</a:t>
            </a:r>
          </a:p>
          <a:p>
            <a:pPr lvl="1" algn="just">
              <a:spcBef>
                <a:spcPts val="0"/>
              </a:spcBef>
            </a:pPr>
            <a:endParaRPr lang="fr-FR" b="1" dirty="0"/>
          </a:p>
          <a:p>
            <a:pPr marL="800100" lvl="1" indent="-342900" algn="just">
              <a:spcBef>
                <a:spcPts val="0"/>
              </a:spcBef>
              <a:buFont typeface="Arial" panose="020B0604020202020204" pitchFamily="34" charset="0"/>
              <a:buChar char="•"/>
            </a:pPr>
            <a:r>
              <a:rPr lang="fr-FR" b="1" dirty="0">
                <a:solidFill>
                  <a:schemeClr val="accent2"/>
                </a:solidFill>
              </a:rPr>
              <a:t>Les accueils de loisirs financés par la Caf doivent appliquer une tarification modulée en fonction des ressources des familles. </a:t>
            </a:r>
          </a:p>
          <a:p>
            <a:pPr marL="800100" lvl="1" indent="-342900" algn="just">
              <a:spcBef>
                <a:spcPts val="0"/>
              </a:spcBef>
              <a:buFont typeface="Arial" panose="020B0604020202020204" pitchFamily="34" charset="0"/>
              <a:buChar char="•"/>
            </a:pPr>
            <a:endParaRPr lang="fr-FR" b="1" dirty="0">
              <a:solidFill>
                <a:srgbClr val="FFA7A7"/>
              </a:solidFill>
            </a:endParaRPr>
          </a:p>
          <a:p>
            <a:pPr algn="just">
              <a:spcBef>
                <a:spcPts val="0"/>
              </a:spcBef>
            </a:pPr>
            <a:endParaRPr lang="fr-FR" sz="1800" dirty="0"/>
          </a:p>
        </p:txBody>
      </p:sp>
      <p:pic>
        <p:nvPicPr>
          <p:cNvPr id="13" name="Graphique 12" descr="Ligne fléchée : courbe dans le sens des aiguilles d’une montre">
            <a:extLst>
              <a:ext uri="{FF2B5EF4-FFF2-40B4-BE49-F238E27FC236}">
                <a16:creationId xmlns:a16="http://schemas.microsoft.com/office/drawing/2014/main" id="{D2D351A7-DB5B-431E-9D6B-43AF7C393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304742" flipH="1">
            <a:off x="2497138" y="3005605"/>
            <a:ext cx="1272962" cy="1272962"/>
          </a:xfrm>
          <a:prstGeom prst="rect">
            <a:avLst/>
          </a:prstGeom>
        </p:spPr>
      </p:pic>
      <p:sp>
        <p:nvSpPr>
          <p:cNvPr id="10" name="ZoneTexte 9">
            <a:extLst>
              <a:ext uri="{FF2B5EF4-FFF2-40B4-BE49-F238E27FC236}">
                <a16:creationId xmlns:a16="http://schemas.microsoft.com/office/drawing/2014/main" id="{935738DA-2F58-468A-ABE7-5B1E3CD5AA9B}"/>
              </a:ext>
            </a:extLst>
          </p:cNvPr>
          <p:cNvSpPr txBox="1"/>
          <p:nvPr/>
        </p:nvSpPr>
        <p:spPr>
          <a:xfrm>
            <a:off x="649552" y="4762506"/>
            <a:ext cx="1903874" cy="1815882"/>
          </a:xfrm>
          <a:prstGeom prst="rect">
            <a:avLst/>
          </a:prstGeom>
          <a:noFill/>
          <a:ln>
            <a:solidFill>
              <a:srgbClr val="3333CC"/>
            </a:solidFill>
          </a:ln>
          <a:effectLst/>
        </p:spPr>
        <p:txBody>
          <a:bodyPr wrap="square" rtlCol="0">
            <a:spAutoFit/>
          </a:bodyPr>
          <a:lstStyle/>
          <a:p>
            <a:pPr algn="ctr"/>
            <a:r>
              <a:rPr lang="fr-FR" sz="1600" dirty="0">
                <a:solidFill>
                  <a:srgbClr val="3333CC"/>
                </a:solidFill>
              </a:rPr>
              <a:t>Je peux consulter le site mon enfant.fr pour trouver un accueil de loisirs mais également les sites internet des collectivités </a:t>
            </a:r>
          </a:p>
        </p:txBody>
      </p:sp>
    </p:spTree>
    <p:extLst>
      <p:ext uri="{BB962C8B-B14F-4D97-AF65-F5344CB8AC3E}">
        <p14:creationId xmlns:p14="http://schemas.microsoft.com/office/powerpoint/2010/main" val="105496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FFA7A7"/>
          </a:solidFill>
          <a:ln>
            <a:solidFill>
              <a:srgbClr val="FFA7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2EA813E3-09CA-49DB-9068-B7B665132F1D}"/>
              </a:ext>
            </a:extLst>
          </p:cNvPr>
          <p:cNvSpPr txBox="1"/>
          <p:nvPr/>
        </p:nvSpPr>
        <p:spPr>
          <a:xfrm rot="18908781">
            <a:off x="-797311" y="675880"/>
            <a:ext cx="3629331" cy="707886"/>
          </a:xfrm>
          <a:prstGeom prst="rect">
            <a:avLst/>
          </a:prstGeom>
          <a:noFill/>
        </p:spPr>
        <p:txBody>
          <a:bodyPr wrap="square" rtlCol="0">
            <a:spAutoFit/>
          </a:bodyPr>
          <a:lstStyle/>
          <a:p>
            <a:pPr algn="ctr"/>
            <a:r>
              <a:rPr lang="fr-FR" sz="4000" b="1" dirty="0" err="1">
                <a:solidFill>
                  <a:srgbClr val="3333CC"/>
                </a:solidFill>
                <a:latin typeface="Arial" panose="020B0604020202020204" pitchFamily="34" charset="0"/>
                <a:cs typeface="Arial" panose="020B0604020202020204" pitchFamily="34" charset="0"/>
              </a:rPr>
              <a:t>Alsh</a:t>
            </a:r>
            <a:r>
              <a:rPr lang="fr-FR" sz="4000" b="1" dirty="0">
                <a:solidFill>
                  <a:srgbClr val="3333CC"/>
                </a:solidFill>
                <a:latin typeface="Arial" panose="020B0604020202020204" pitchFamily="34" charset="0"/>
                <a:cs typeface="Arial" panose="020B0604020202020204" pitchFamily="34" charset="0"/>
              </a:rPr>
              <a:t> </a:t>
            </a:r>
          </a:p>
        </p:txBody>
      </p:sp>
      <p:sp>
        <p:nvSpPr>
          <p:cNvPr id="18" name="ZoneTexte 17">
            <a:extLst>
              <a:ext uri="{FF2B5EF4-FFF2-40B4-BE49-F238E27FC236}">
                <a16:creationId xmlns:a16="http://schemas.microsoft.com/office/drawing/2014/main" id="{F17F72DC-C905-493D-A169-E0D4CC36C52C}"/>
              </a:ext>
            </a:extLst>
          </p:cNvPr>
          <p:cNvSpPr txBox="1"/>
          <p:nvPr/>
        </p:nvSpPr>
        <p:spPr>
          <a:xfrm>
            <a:off x="4204892" y="368103"/>
            <a:ext cx="7343197" cy="1323439"/>
          </a:xfrm>
          <a:prstGeom prst="rect">
            <a:avLst/>
          </a:prstGeom>
          <a:noFill/>
        </p:spPr>
        <p:txBody>
          <a:bodyPr wrap="square" rtlCol="0">
            <a:spAutoFit/>
          </a:bodyPr>
          <a:lstStyle/>
          <a:p>
            <a:pPr algn="ctr"/>
            <a:r>
              <a:rPr lang="fr-FR" sz="4000" b="1" dirty="0">
                <a:solidFill>
                  <a:srgbClr val="FF8989"/>
                </a:solidFill>
                <a:latin typeface="Arial" panose="020B0604020202020204" pitchFamily="34" charset="0"/>
                <a:cs typeface="Arial" panose="020B0604020202020204" pitchFamily="34" charset="0"/>
              </a:rPr>
              <a:t>Les accueils de loisirs sans hébergement (</a:t>
            </a:r>
            <a:r>
              <a:rPr lang="fr-FR" sz="4000" b="1" dirty="0" err="1">
                <a:solidFill>
                  <a:srgbClr val="FF8989"/>
                </a:solidFill>
                <a:latin typeface="Arial" panose="020B0604020202020204" pitchFamily="34" charset="0"/>
                <a:cs typeface="Arial" panose="020B0604020202020204" pitchFamily="34" charset="0"/>
              </a:rPr>
              <a:t>Alsh</a:t>
            </a:r>
            <a:r>
              <a:rPr lang="fr-FR" sz="4000" b="1" dirty="0">
                <a:solidFill>
                  <a:srgbClr val="FF8989"/>
                </a:solidFill>
                <a:latin typeface="Arial" panose="020B0604020202020204" pitchFamily="34" charset="0"/>
                <a:cs typeface="Arial" panose="020B0604020202020204" pitchFamily="34" charset="0"/>
              </a:rPr>
              <a:t>)</a:t>
            </a:r>
            <a:endParaRPr lang="fr-FR" sz="3600" b="1" dirty="0">
              <a:solidFill>
                <a:srgbClr val="FF8989"/>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025861" y="1916930"/>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A3CB5814-AFE1-44FC-916B-5AEEB83327B0}"/>
              </a:ext>
            </a:extLst>
          </p:cNvPr>
          <p:cNvSpPr txBox="1"/>
          <p:nvPr/>
        </p:nvSpPr>
        <p:spPr>
          <a:xfrm>
            <a:off x="1065556" y="2420871"/>
            <a:ext cx="2030343" cy="830997"/>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La tarification</a:t>
            </a:r>
          </a:p>
        </p:txBody>
      </p:sp>
      <p:sp>
        <p:nvSpPr>
          <p:cNvPr id="27" name="Espace réservé du contenu 2">
            <a:extLst>
              <a:ext uri="{FF2B5EF4-FFF2-40B4-BE49-F238E27FC236}">
                <a16:creationId xmlns:a16="http://schemas.microsoft.com/office/drawing/2014/main" id="{92895022-FD7F-4664-A7BE-7F1428820BE1}"/>
              </a:ext>
            </a:extLst>
          </p:cNvPr>
          <p:cNvSpPr txBox="1">
            <a:spLocks/>
          </p:cNvSpPr>
          <p:nvPr/>
        </p:nvSpPr>
        <p:spPr>
          <a:xfrm>
            <a:off x="3133618" y="1691542"/>
            <a:ext cx="8794679" cy="516645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dirty="0"/>
          </a:p>
          <a:p>
            <a:pPr algn="l"/>
            <a:r>
              <a:rPr lang="en-US" sz="2000" b="1" dirty="0"/>
              <a:t>La participation familiale doit être calculée sur la base d'un taux d'effort journalier applicable au quotient familial ( base ressources N- 2). </a:t>
            </a:r>
          </a:p>
          <a:p>
            <a:pPr algn="l"/>
            <a:endParaRPr lang="en-US" sz="2000" b="1" dirty="0"/>
          </a:p>
          <a:p>
            <a:pPr algn="l"/>
            <a:r>
              <a:rPr lang="en-US" sz="2000" b="1" dirty="0">
                <a:solidFill>
                  <a:schemeClr val="accent1"/>
                </a:solidFill>
              </a:rPr>
              <a:t>QUOTIENT FAMILIAL X TAUX D’EFFORT = PARTICIPATION FAMILIALE</a:t>
            </a:r>
          </a:p>
          <a:p>
            <a:pPr algn="l"/>
            <a:endParaRPr lang="en-US" sz="2000" b="1" dirty="0">
              <a:solidFill>
                <a:schemeClr val="accent1"/>
              </a:solidFill>
            </a:endParaRPr>
          </a:p>
          <a:p>
            <a:pPr algn="l"/>
            <a:r>
              <a:rPr lang="en-US" sz="2000" b="1" dirty="0"/>
              <a:t>Au niveau départemental, les taux d’effort doivent se rapprocher de :</a:t>
            </a:r>
          </a:p>
          <a:p>
            <a:pPr marL="342900" indent="-342900" algn="l">
              <a:buFont typeface="Arial" panose="020B0604020202020204" pitchFamily="34" charset="0"/>
              <a:buChar char="•"/>
            </a:pPr>
            <a:r>
              <a:rPr lang="en-US" sz="2000" dirty="0"/>
              <a:t>0.9 % pour les accueils de loisirs extrascolaire et le mercredi </a:t>
            </a:r>
            <a:endParaRPr lang="fr-FR" sz="2000" dirty="0"/>
          </a:p>
          <a:p>
            <a:pPr marL="342900" indent="-342900" algn="l">
              <a:buFont typeface="Arial" panose="020B0604020202020204" pitchFamily="34" charset="0"/>
              <a:buChar char="•"/>
            </a:pPr>
            <a:r>
              <a:rPr lang="en-US" sz="2000" dirty="0"/>
              <a:t>0.4 % pour les accueils de loisirs périscolaire (matin, midi et soir)</a:t>
            </a:r>
          </a:p>
          <a:p>
            <a:pPr marL="342900" indent="-342900" algn="l">
              <a:buFont typeface="Arial" panose="020B0604020202020204" pitchFamily="34" charset="0"/>
              <a:buChar char="•"/>
            </a:pPr>
            <a:endParaRPr lang="en-US" sz="2000" dirty="0"/>
          </a:p>
          <a:p>
            <a:pPr algn="l"/>
            <a:r>
              <a:rPr lang="en-US" sz="2000" u="sng" dirty="0"/>
              <a:t>Exemple de calcul pour un Accueil de loisirs à la journée</a:t>
            </a:r>
            <a:endParaRPr lang="fr-FR" sz="2000" u="sng" dirty="0"/>
          </a:p>
          <a:p>
            <a:pPr algn="l"/>
            <a:r>
              <a:rPr lang="en-US" sz="2000" dirty="0"/>
              <a:t>244 €   X	0.9 % =	2,2 €       		 </a:t>
            </a:r>
          </a:p>
          <a:p>
            <a:pPr algn="l"/>
            <a:r>
              <a:rPr lang="en-US" sz="2000" dirty="0"/>
              <a:t>421€  X	0 .9 % =	3,8 €</a:t>
            </a:r>
            <a:endParaRPr lang="fr-FR" sz="2000" dirty="0"/>
          </a:p>
          <a:p>
            <a:pPr marL="342900" indent="-342900" algn="l">
              <a:buFont typeface="Arial" panose="020B0604020202020204" pitchFamily="34" charset="0"/>
              <a:buChar char="•"/>
            </a:pPr>
            <a:endParaRPr lang="en-US" sz="2000" dirty="0"/>
          </a:p>
          <a:p>
            <a:pPr lvl="1" algn="just">
              <a:spcBef>
                <a:spcPts val="0"/>
              </a:spcBef>
            </a:pPr>
            <a:endParaRPr lang="fr-FR" b="1" dirty="0">
              <a:solidFill>
                <a:srgbClr val="FFC000"/>
              </a:solidFill>
            </a:endParaRPr>
          </a:p>
        </p:txBody>
      </p:sp>
      <p:pic>
        <p:nvPicPr>
          <p:cNvPr id="13" name="Graphique 12" descr="Ligne fléchée : courbe dans le sens des aiguilles d’une montre">
            <a:extLst>
              <a:ext uri="{FF2B5EF4-FFF2-40B4-BE49-F238E27FC236}">
                <a16:creationId xmlns:a16="http://schemas.microsoft.com/office/drawing/2014/main" id="{D2D351A7-DB5B-431E-9D6B-43AF7C393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907491" flipH="1">
            <a:off x="1806188" y="3764390"/>
            <a:ext cx="1272962" cy="1272962"/>
          </a:xfrm>
          <a:prstGeom prst="rect">
            <a:avLst/>
          </a:prstGeom>
        </p:spPr>
      </p:pic>
    </p:spTree>
    <p:extLst>
      <p:ext uri="{BB962C8B-B14F-4D97-AF65-F5344CB8AC3E}">
        <p14:creationId xmlns:p14="http://schemas.microsoft.com/office/powerpoint/2010/main" val="305327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BAAFF812-AAC5-4BBC-8D57-249BF4227863}"/>
              </a:ext>
            </a:extLst>
          </p:cNvPr>
          <p:cNvSpPr/>
          <p:nvPr/>
        </p:nvSpPr>
        <p:spPr>
          <a:xfrm>
            <a:off x="3828012" y="2112209"/>
            <a:ext cx="3791380" cy="2680358"/>
          </a:xfrm>
          <a:prstGeom prst="ellipse">
            <a:avLst/>
          </a:prstGeom>
          <a:solidFill>
            <a:srgbClr val="6699FF"/>
          </a:solidFill>
          <a:ln>
            <a:solidFill>
              <a:srgbClr val="6699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BFAEC0C-0D22-44EF-A335-A0CBF54B2D49}"/>
              </a:ext>
            </a:extLst>
          </p:cNvPr>
          <p:cNvSpPr txBox="1"/>
          <p:nvPr/>
        </p:nvSpPr>
        <p:spPr>
          <a:xfrm>
            <a:off x="4716688" y="2852224"/>
            <a:ext cx="2014029" cy="1200329"/>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Séjour de vacances « colos »</a:t>
            </a:r>
          </a:p>
        </p:txBody>
      </p:sp>
    </p:spTree>
    <p:extLst>
      <p:ext uri="{BB962C8B-B14F-4D97-AF65-F5344CB8AC3E}">
        <p14:creationId xmlns:p14="http://schemas.microsoft.com/office/powerpoint/2010/main" val="376038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107668" y="343398"/>
            <a:ext cx="6461634" cy="1077218"/>
          </a:xfrm>
          <a:prstGeom prst="rect">
            <a:avLst/>
          </a:prstGeom>
          <a:noFill/>
        </p:spPr>
        <p:txBody>
          <a:bodyPr wrap="square" rtlCol="0">
            <a:spAutoFit/>
          </a:bodyPr>
          <a:lstStyle/>
          <a:p>
            <a:pPr algn="ctr"/>
            <a:r>
              <a:rPr lang="fr-FR" sz="3200" b="1" dirty="0">
                <a:solidFill>
                  <a:srgbClr val="0070C0"/>
                </a:solidFill>
                <a:latin typeface="Optima" panose="020B0502050508020304" pitchFamily="34" charset="0"/>
              </a:rPr>
              <a:t>Les différents modes d’accueil pour les enfants de moins de 6 ans</a:t>
            </a:r>
          </a:p>
        </p:txBody>
      </p:sp>
      <p:sp>
        <p:nvSpPr>
          <p:cNvPr id="2" name="Rectangle 1"/>
          <p:cNvSpPr/>
          <p:nvPr/>
        </p:nvSpPr>
        <p:spPr>
          <a:xfrm>
            <a:off x="2063552" y="1997838"/>
            <a:ext cx="7920880" cy="923330"/>
          </a:xfrm>
          <a:prstGeom prst="rect">
            <a:avLst/>
          </a:prstGeom>
        </p:spPr>
        <p:txBody>
          <a:bodyPr wrap="square">
            <a:spAutoFit/>
          </a:bodyPr>
          <a:lstStyle/>
          <a:p>
            <a:br>
              <a:rPr lang="fr-FR" dirty="0"/>
            </a:br>
            <a:br>
              <a:rPr lang="fr-FR" dirty="0"/>
            </a:br>
            <a:endParaRPr lang="fr-FR" dirty="0"/>
          </a:p>
        </p:txBody>
      </p:sp>
      <p:sp>
        <p:nvSpPr>
          <p:cNvPr id="7" name="Ellipse 6"/>
          <p:cNvSpPr/>
          <p:nvPr/>
        </p:nvSpPr>
        <p:spPr>
          <a:xfrm>
            <a:off x="6924448" y="1871039"/>
            <a:ext cx="3204000" cy="2105272"/>
          </a:xfrm>
          <a:prstGeom prst="ellipse">
            <a:avLst/>
          </a:prstGeom>
          <a:solidFill>
            <a:schemeClr val="accent1">
              <a:lumMod val="60000"/>
              <a:lumOff val="40000"/>
            </a:schemeClr>
          </a:solidFill>
          <a:ln>
            <a:solidFill>
              <a:srgbClr val="00B050"/>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-à domicile</a:t>
            </a:r>
          </a:p>
          <a:p>
            <a:pPr algn="ctr"/>
            <a:r>
              <a:rPr lang="fr-FR" b="1" dirty="0"/>
              <a:t>Les assistantes maternelles :</a:t>
            </a:r>
          </a:p>
          <a:p>
            <a:pPr algn="ctr"/>
            <a:r>
              <a:rPr lang="fr-FR" dirty="0"/>
              <a:t>-en Mam</a:t>
            </a:r>
          </a:p>
        </p:txBody>
      </p:sp>
      <p:sp>
        <p:nvSpPr>
          <p:cNvPr id="8" name="Ellipse 7"/>
          <p:cNvSpPr/>
          <p:nvPr/>
        </p:nvSpPr>
        <p:spPr>
          <a:xfrm>
            <a:off x="1855382" y="1871039"/>
            <a:ext cx="3204000" cy="2100256"/>
          </a:xfrm>
          <a:prstGeom prst="ellipse">
            <a:avLst/>
          </a:prstGeom>
          <a:solidFill>
            <a:srgbClr val="FFA7A7"/>
          </a:solidFill>
          <a:ln>
            <a:solidFill>
              <a:srgbClr val="00B0F0"/>
            </a:solid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b="1" dirty="0">
                <a:solidFill>
                  <a:schemeClr val="bg1"/>
                </a:solidFill>
              </a:rPr>
              <a:t>Eaje collectif:</a:t>
            </a:r>
          </a:p>
          <a:p>
            <a:pPr algn="ctr"/>
            <a:r>
              <a:rPr lang="fr-FR" dirty="0">
                <a:solidFill>
                  <a:schemeClr val="bg1"/>
                </a:solidFill>
              </a:rPr>
              <a:t>-multi accueil</a:t>
            </a:r>
          </a:p>
          <a:p>
            <a:pPr algn="ctr"/>
            <a:r>
              <a:rPr lang="fr-FR" dirty="0">
                <a:solidFill>
                  <a:schemeClr val="bg1"/>
                </a:solidFill>
              </a:rPr>
              <a:t>-micro-crèche</a:t>
            </a:r>
          </a:p>
          <a:p>
            <a:pPr algn="ctr"/>
            <a:r>
              <a:rPr lang="fr-FR" dirty="0">
                <a:solidFill>
                  <a:schemeClr val="bg1"/>
                </a:solidFill>
              </a:rPr>
              <a:t>-haltes garderies</a:t>
            </a:r>
          </a:p>
          <a:p>
            <a:pPr algn="ctr"/>
            <a:r>
              <a:rPr lang="fr-FR" dirty="0">
                <a:solidFill>
                  <a:schemeClr val="bg1"/>
                </a:solidFill>
              </a:rPr>
              <a:t>-SAF</a:t>
            </a:r>
          </a:p>
        </p:txBody>
      </p:sp>
      <p:sp>
        <p:nvSpPr>
          <p:cNvPr id="10" name="Ellipse 9"/>
          <p:cNvSpPr/>
          <p:nvPr/>
        </p:nvSpPr>
        <p:spPr>
          <a:xfrm>
            <a:off x="4726453" y="3936833"/>
            <a:ext cx="3221305" cy="2124236"/>
          </a:xfrm>
          <a:prstGeom prst="ellipse">
            <a:avLst/>
          </a:prstGeom>
          <a:solidFill>
            <a:schemeClr val="accent2"/>
          </a:solidFill>
          <a:ln>
            <a:solidFill>
              <a:schemeClr val="accent5">
                <a:lumMod val="75000"/>
              </a:schemeClr>
            </a:solid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dirty="0"/>
              <a:t>Les parents</a:t>
            </a:r>
            <a:endParaRPr lang="fr-FR" dirty="0"/>
          </a:p>
        </p:txBody>
      </p:sp>
    </p:spTree>
    <p:extLst>
      <p:ext uri="{BB962C8B-B14F-4D97-AF65-F5344CB8AC3E}">
        <p14:creationId xmlns:p14="http://schemas.microsoft.com/office/powerpoint/2010/main" val="21404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6699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a:extLst>
              <a:ext uri="{FF2B5EF4-FFF2-40B4-BE49-F238E27FC236}">
                <a16:creationId xmlns:a16="http://schemas.microsoft.com/office/drawing/2014/main" id="{F17F72DC-C905-493D-A169-E0D4CC36C52C}"/>
              </a:ext>
            </a:extLst>
          </p:cNvPr>
          <p:cNvSpPr txBox="1"/>
          <p:nvPr/>
        </p:nvSpPr>
        <p:spPr>
          <a:xfrm>
            <a:off x="3705498" y="465916"/>
            <a:ext cx="6766560" cy="1323439"/>
          </a:xfrm>
          <a:prstGeom prst="rect">
            <a:avLst/>
          </a:prstGeom>
          <a:noFill/>
        </p:spPr>
        <p:txBody>
          <a:bodyPr wrap="square" rtlCol="0">
            <a:spAutoFit/>
          </a:bodyPr>
          <a:lstStyle/>
          <a:p>
            <a:pPr algn="ctr"/>
            <a:r>
              <a:rPr lang="fr-FR" sz="4000" b="1" dirty="0">
                <a:solidFill>
                  <a:srgbClr val="6699FF"/>
                </a:solidFill>
                <a:latin typeface="Arial" panose="020B0604020202020204" pitchFamily="34" charset="0"/>
                <a:cs typeface="Arial" panose="020B0604020202020204" pitchFamily="34" charset="0"/>
              </a:rPr>
              <a:t>Les séjours de vacances</a:t>
            </a:r>
          </a:p>
          <a:p>
            <a:pPr algn="ctr"/>
            <a:r>
              <a:rPr lang="fr-FR" sz="4000" b="1" dirty="0">
                <a:solidFill>
                  <a:srgbClr val="6699FF"/>
                </a:solidFill>
                <a:latin typeface="Arial" panose="020B0604020202020204" pitchFamily="34" charset="0"/>
                <a:cs typeface="Arial" panose="020B0604020202020204" pitchFamily="34" charset="0"/>
              </a:rPr>
              <a:t>« colos »</a:t>
            </a:r>
            <a:endParaRPr lang="fr-FR" sz="3600" b="1" dirty="0">
              <a:solidFill>
                <a:srgbClr val="6699FF"/>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175749" y="1783323"/>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3CB5814-AFE1-44FC-916B-5AEEB83327B0}"/>
              </a:ext>
            </a:extLst>
          </p:cNvPr>
          <p:cNvSpPr txBox="1"/>
          <p:nvPr/>
        </p:nvSpPr>
        <p:spPr>
          <a:xfrm>
            <a:off x="1183355" y="2362855"/>
            <a:ext cx="2030343" cy="830997"/>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Les aides aux départs</a:t>
            </a:r>
          </a:p>
        </p:txBody>
      </p:sp>
      <p:sp>
        <p:nvSpPr>
          <p:cNvPr id="27" name="Espace réservé du contenu 2">
            <a:extLst>
              <a:ext uri="{FF2B5EF4-FFF2-40B4-BE49-F238E27FC236}">
                <a16:creationId xmlns:a16="http://schemas.microsoft.com/office/drawing/2014/main" id="{92895022-FD7F-4664-A7BE-7F1428820BE1}"/>
              </a:ext>
            </a:extLst>
          </p:cNvPr>
          <p:cNvSpPr txBox="1">
            <a:spLocks/>
          </p:cNvSpPr>
          <p:nvPr/>
        </p:nvSpPr>
        <p:spPr>
          <a:xfrm>
            <a:off x="3614652" y="1872972"/>
            <a:ext cx="8356910" cy="473564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2000" b="1" dirty="0"/>
          </a:p>
          <a:p>
            <a:pPr algn="l"/>
            <a:endParaRPr lang="fr-FR" sz="2000" b="1" dirty="0"/>
          </a:p>
          <a:p>
            <a:pPr marL="342900" indent="-342900" algn="l">
              <a:buFont typeface="Arial" panose="020B0604020202020204" pitchFamily="34" charset="0"/>
              <a:buChar char="•"/>
            </a:pPr>
            <a:r>
              <a:rPr lang="fr-FR" sz="2000" b="1" dirty="0"/>
              <a:t>L’aide aux vacances Enfants – VACAF</a:t>
            </a:r>
          </a:p>
          <a:p>
            <a:r>
              <a:rPr lang="fr-FR" sz="1600" dirty="0">
                <a:solidFill>
                  <a:srgbClr val="3333CC"/>
                </a:solidFill>
              </a:rPr>
              <a:t>https://caf.fr/allocataires/caf-des-alpes-maritimes/offre-de-service/enfance-et-jeunesse/les-aides-au-depart-en-vacances-de-vos-enfants</a:t>
            </a:r>
            <a:endParaRPr lang="fr-FR" sz="2000" b="1" dirty="0"/>
          </a:p>
          <a:p>
            <a:pPr marL="342900" indent="-342900" algn="l">
              <a:buFont typeface="Arial" panose="020B0604020202020204" pitchFamily="34" charset="0"/>
              <a:buChar char="•"/>
            </a:pPr>
            <a:r>
              <a:rPr lang="fr-FR" sz="2000" b="1" dirty="0"/>
              <a:t>Le dispositif colos apprenantes reconduit pour l’été 2021 – ETAT</a:t>
            </a:r>
          </a:p>
          <a:p>
            <a:pPr algn="just"/>
            <a:r>
              <a:rPr lang="fr-FR" sz="2000" dirty="0"/>
              <a:t>Les "Colos apprenantes" sont proposées par les organisateurs de colonies de vacances : association d’éducation populaire, collectivité territoriale, structures privées… Elles bénéficient d’un label délivré par l’État et proposent des formules associant renforcement des apprentissages et activités de loisirs autour de la culture, du sport et du développement durable. </a:t>
            </a:r>
          </a:p>
          <a:p>
            <a:pPr algn="just"/>
            <a:r>
              <a:rPr lang="fr-FR" sz="2000" b="1" dirty="0"/>
              <a:t>Une aide de l’État pouvant atteindre 80 % du coût du séjour </a:t>
            </a:r>
            <a:r>
              <a:rPr lang="fr-FR" sz="2000" dirty="0"/>
              <a:t>(plafonnée à 400 € par mineur et par semaine) est proposée aux collectivités </a:t>
            </a:r>
            <a:r>
              <a:rPr lang="fr-FR" sz="2000" dirty="0" err="1"/>
              <a:t>co</a:t>
            </a:r>
            <a:r>
              <a:rPr lang="fr-FR" sz="2000" dirty="0"/>
              <a:t>-partenaires du dispositif à hauteur de 20% du financement. Cette aide peut atteindre 100% lorsque les séjours sont organisés directement par des associations</a:t>
            </a:r>
          </a:p>
          <a:p>
            <a:pPr marL="342900" indent="-342900" algn="l">
              <a:buFont typeface="Arial" panose="020B0604020202020204" pitchFamily="34" charset="0"/>
              <a:buChar char="•"/>
            </a:pPr>
            <a:endParaRPr lang="fr-FR" sz="2000" b="1" dirty="0"/>
          </a:p>
          <a:p>
            <a:pPr algn="l"/>
            <a:r>
              <a:rPr lang="fr-FR" sz="2000" b="1" dirty="0"/>
              <a:t> </a:t>
            </a:r>
          </a:p>
        </p:txBody>
      </p:sp>
      <p:pic>
        <p:nvPicPr>
          <p:cNvPr id="37" name="Graphique 36" descr="Ligne fléchée : courbe dans le sens des aiguilles d’une montre">
            <a:extLst>
              <a:ext uri="{FF2B5EF4-FFF2-40B4-BE49-F238E27FC236}">
                <a16:creationId xmlns:a16="http://schemas.microsoft.com/office/drawing/2014/main" id="{94D3E111-127D-4AB5-93AE-5650CE501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35156" flipH="1">
            <a:off x="1984134" y="3329868"/>
            <a:ext cx="1387882" cy="1387882"/>
          </a:xfrm>
          <a:prstGeom prst="rect">
            <a:avLst/>
          </a:prstGeom>
        </p:spPr>
      </p:pic>
      <p:sp>
        <p:nvSpPr>
          <p:cNvPr id="10" name="ZoneTexte 9">
            <a:extLst>
              <a:ext uri="{FF2B5EF4-FFF2-40B4-BE49-F238E27FC236}">
                <a16:creationId xmlns:a16="http://schemas.microsoft.com/office/drawing/2014/main" id="{FACCB8BE-4DCB-49BF-A1EE-BB104C3841F0}"/>
              </a:ext>
            </a:extLst>
          </p:cNvPr>
          <p:cNvSpPr txBox="1"/>
          <p:nvPr/>
        </p:nvSpPr>
        <p:spPr>
          <a:xfrm rot="18908781">
            <a:off x="-642718" y="344060"/>
            <a:ext cx="3629331" cy="1200329"/>
          </a:xfrm>
          <a:prstGeom prst="rect">
            <a:avLst/>
          </a:prstGeom>
          <a:noFill/>
        </p:spPr>
        <p:txBody>
          <a:bodyPr wrap="square" rtlCol="0">
            <a:spAutoFit/>
          </a:bodyPr>
          <a:lstStyle/>
          <a:p>
            <a:pPr algn="ctr"/>
            <a:r>
              <a:rPr lang="fr-FR" sz="3600" b="1" dirty="0">
                <a:solidFill>
                  <a:schemeClr val="bg1"/>
                </a:solidFill>
                <a:latin typeface="Arial" panose="020B0604020202020204" pitchFamily="34" charset="0"/>
                <a:cs typeface="Arial" panose="020B0604020202020204" pitchFamily="34" charset="0"/>
              </a:rPr>
              <a:t>Séjour de vacances</a:t>
            </a:r>
          </a:p>
        </p:txBody>
      </p:sp>
      <p:pic>
        <p:nvPicPr>
          <p:cNvPr id="15" name="Image 14">
            <a:extLst>
              <a:ext uri="{FF2B5EF4-FFF2-40B4-BE49-F238E27FC236}">
                <a16:creationId xmlns:a16="http://schemas.microsoft.com/office/drawing/2014/main" id="{375AE144-8B6E-4D3A-943A-92229E708A0D}"/>
              </a:ext>
            </a:extLst>
          </p:cNvPr>
          <p:cNvPicPr/>
          <p:nvPr/>
        </p:nvPicPr>
        <p:blipFill>
          <a:blip r:embed="rId4"/>
          <a:stretch/>
        </p:blipFill>
        <p:spPr>
          <a:xfrm>
            <a:off x="9556802" y="1067978"/>
            <a:ext cx="1830512" cy="1830512"/>
          </a:xfrm>
          <a:prstGeom prst="rect">
            <a:avLst/>
          </a:prstGeom>
          <a:ln>
            <a:noFill/>
          </a:ln>
        </p:spPr>
      </p:pic>
      <p:sp>
        <p:nvSpPr>
          <p:cNvPr id="16" name="ZoneTexte 15">
            <a:extLst>
              <a:ext uri="{FF2B5EF4-FFF2-40B4-BE49-F238E27FC236}">
                <a16:creationId xmlns:a16="http://schemas.microsoft.com/office/drawing/2014/main" id="{CEB3BC38-E29D-41E6-9BC0-34AA2875F3CB}"/>
              </a:ext>
            </a:extLst>
          </p:cNvPr>
          <p:cNvSpPr txBox="1"/>
          <p:nvPr/>
        </p:nvSpPr>
        <p:spPr>
          <a:xfrm>
            <a:off x="527914" y="5777621"/>
            <a:ext cx="2150161" cy="830997"/>
          </a:xfrm>
          <a:prstGeom prst="rect">
            <a:avLst/>
          </a:prstGeom>
          <a:noFill/>
          <a:ln>
            <a:solidFill>
              <a:srgbClr val="3333CC"/>
            </a:solidFill>
          </a:ln>
          <a:effectLst/>
        </p:spPr>
        <p:txBody>
          <a:bodyPr wrap="square" rtlCol="0">
            <a:spAutoFit/>
          </a:bodyPr>
          <a:lstStyle/>
          <a:p>
            <a:pPr algn="ctr"/>
            <a:r>
              <a:rPr lang="fr-FR" sz="1600" dirty="0">
                <a:solidFill>
                  <a:srgbClr val="3333CC"/>
                </a:solidFill>
              </a:rPr>
              <a:t>https://www.education.gouv.fr/les-colos-apprenantes-304050</a:t>
            </a:r>
          </a:p>
        </p:txBody>
      </p:sp>
    </p:spTree>
    <p:extLst>
      <p:ext uri="{BB962C8B-B14F-4D97-AF65-F5344CB8AC3E}">
        <p14:creationId xmlns:p14="http://schemas.microsoft.com/office/powerpoint/2010/main" val="135994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5"/>
          <p:cNvSpPr txBox="1"/>
          <p:nvPr/>
        </p:nvSpPr>
        <p:spPr>
          <a:xfrm>
            <a:off x="4528107" y="1698245"/>
            <a:ext cx="4702831" cy="411171"/>
          </a:xfrm>
          <a:prstGeom prst="rect">
            <a:avLst/>
          </a:prstGeom>
          <a:noFill/>
          <a:ln>
            <a:noFill/>
          </a:ln>
        </p:spPr>
        <p:txBody>
          <a:bodyPr lIns="81646" tIns="40823" rIns="81646" bIns="40823"/>
          <a:lstStyle/>
          <a:p>
            <a:pPr algn="ctr"/>
            <a:r>
              <a:rPr lang="fr-FR" sz="2177" b="1" dirty="0">
                <a:solidFill>
                  <a:srgbClr val="000080"/>
                </a:solidFill>
                <a:latin typeface="Optima"/>
              </a:rPr>
              <a:t>L’Aide aux Vacances Enfants : AVE</a:t>
            </a:r>
            <a:endParaRPr sz="1633" dirty="0"/>
          </a:p>
        </p:txBody>
      </p:sp>
      <p:pic>
        <p:nvPicPr>
          <p:cNvPr id="200" name="Image 199"/>
          <p:cNvPicPr/>
          <p:nvPr/>
        </p:nvPicPr>
        <p:blipFill>
          <a:blip r:embed="rId2"/>
          <a:stretch/>
        </p:blipFill>
        <p:spPr>
          <a:xfrm>
            <a:off x="2501644" y="912807"/>
            <a:ext cx="1830512" cy="1830512"/>
          </a:xfrm>
          <a:prstGeom prst="rect">
            <a:avLst/>
          </a:prstGeom>
          <a:ln>
            <a:noFill/>
          </a:ln>
        </p:spPr>
      </p:pic>
      <p:sp>
        <p:nvSpPr>
          <p:cNvPr id="201" name="CustomShape 6"/>
          <p:cNvSpPr/>
          <p:nvPr/>
        </p:nvSpPr>
        <p:spPr>
          <a:xfrm>
            <a:off x="2732479" y="3139110"/>
            <a:ext cx="7250197" cy="3244300"/>
          </a:xfrm>
          <a:prstGeom prst="rect">
            <a:avLst/>
          </a:prstGeom>
          <a:noFill/>
          <a:ln w="9360">
            <a:noFill/>
          </a:ln>
        </p:spPr>
        <p:style>
          <a:lnRef idx="0">
            <a:scrgbClr r="0" g="0" b="0"/>
          </a:lnRef>
          <a:fillRef idx="0">
            <a:scrgbClr r="0" g="0" b="0"/>
          </a:fillRef>
          <a:effectRef idx="0">
            <a:scrgbClr r="0" g="0" b="0"/>
          </a:effectRef>
          <a:fontRef idx="minor"/>
        </p:style>
        <p:txBody>
          <a:bodyPr lIns="81646" tIns="42456" rIns="81646" bIns="42456"/>
          <a:lstStyle/>
          <a:p>
            <a:pPr algn="just">
              <a:lnSpc>
                <a:spcPct val="80000"/>
              </a:lnSpc>
            </a:pPr>
            <a:r>
              <a:rPr lang="fr-FR" sz="1633" b="1" dirty="0">
                <a:solidFill>
                  <a:srgbClr val="000080"/>
                </a:solidFill>
                <a:latin typeface="Optima"/>
              </a:rPr>
              <a:t>Conditions relatives aux allocataires </a:t>
            </a:r>
            <a:r>
              <a:rPr lang="fr-FR" sz="1633" dirty="0">
                <a:solidFill>
                  <a:srgbClr val="000080"/>
                </a:solidFill>
                <a:latin typeface="Optima"/>
              </a:rPr>
              <a:t> :</a:t>
            </a:r>
            <a:endParaRPr sz="1633" dirty="0"/>
          </a:p>
          <a:p>
            <a:pPr algn="just">
              <a:lnSpc>
                <a:spcPct val="90000"/>
              </a:lnSpc>
              <a:buFont typeface="Cancun"/>
              <a:buChar char="•"/>
            </a:pPr>
            <a:r>
              <a:rPr lang="fr-FR" sz="1633" dirty="0">
                <a:solidFill>
                  <a:srgbClr val="000080"/>
                </a:solidFill>
                <a:latin typeface="Optima"/>
              </a:rPr>
              <a:t>Être allocataire de la Caisse d'Allocations Familiales des Alpes-Maritimes avec enfant(s) à charge en octobre 2020</a:t>
            </a:r>
            <a:endParaRPr sz="1633" dirty="0"/>
          </a:p>
          <a:p>
            <a:pPr algn="just">
              <a:lnSpc>
                <a:spcPct val="90000"/>
              </a:lnSpc>
              <a:buFont typeface="Cancun"/>
              <a:buChar char="•"/>
            </a:pPr>
            <a:r>
              <a:rPr lang="fr-FR" sz="1633" dirty="0">
                <a:solidFill>
                  <a:srgbClr val="000080"/>
                </a:solidFill>
                <a:latin typeface="Optima"/>
              </a:rPr>
              <a:t> Avoir au moins un enfant de moins de 18 ans</a:t>
            </a:r>
            <a:endParaRPr sz="1633" dirty="0"/>
          </a:p>
          <a:p>
            <a:pPr algn="just">
              <a:lnSpc>
                <a:spcPct val="90000"/>
              </a:lnSpc>
              <a:buFont typeface="Cancun"/>
              <a:buChar char="•"/>
            </a:pPr>
            <a:r>
              <a:rPr lang="fr-FR" sz="1633" dirty="0">
                <a:solidFill>
                  <a:srgbClr val="000080"/>
                </a:solidFill>
                <a:latin typeface="Optima"/>
              </a:rPr>
              <a:t> </a:t>
            </a:r>
            <a:r>
              <a:rPr lang="fr-FR" sz="1633" b="1" dirty="0">
                <a:solidFill>
                  <a:srgbClr val="000080"/>
                </a:solidFill>
                <a:latin typeface="Optima"/>
              </a:rPr>
              <a:t>le Quotient Familial d’octobre 2020 doit être inférieur ou égal à 700 euros</a:t>
            </a:r>
            <a:endParaRPr sz="1633" b="1" dirty="0"/>
          </a:p>
          <a:p>
            <a:pPr>
              <a:lnSpc>
                <a:spcPct val="70000"/>
              </a:lnSpc>
            </a:pPr>
            <a:endParaRPr sz="1633" dirty="0"/>
          </a:p>
          <a:p>
            <a:pPr>
              <a:lnSpc>
                <a:spcPct val="70000"/>
              </a:lnSpc>
            </a:pPr>
            <a:endParaRPr sz="1633" dirty="0"/>
          </a:p>
          <a:p>
            <a:pPr algn="just">
              <a:lnSpc>
                <a:spcPct val="70000"/>
              </a:lnSpc>
            </a:pPr>
            <a:r>
              <a:rPr lang="fr-FR" sz="1633" b="1" dirty="0">
                <a:solidFill>
                  <a:srgbClr val="000080"/>
                </a:solidFill>
                <a:latin typeface="Optima"/>
              </a:rPr>
              <a:t>Conditions relatives aux séjours</a:t>
            </a:r>
            <a:r>
              <a:rPr lang="fr-FR" sz="1633" dirty="0">
                <a:solidFill>
                  <a:srgbClr val="000080"/>
                </a:solidFill>
                <a:latin typeface="Optima"/>
              </a:rPr>
              <a:t> :</a:t>
            </a:r>
            <a:endParaRPr sz="1633" dirty="0"/>
          </a:p>
          <a:p>
            <a:pPr algn="just">
              <a:lnSpc>
                <a:spcPct val="100000"/>
              </a:lnSpc>
              <a:buFont typeface="Cancun"/>
              <a:buChar char="•"/>
            </a:pPr>
            <a:r>
              <a:rPr lang="fr-FR" sz="1633" dirty="0">
                <a:solidFill>
                  <a:srgbClr val="000080"/>
                </a:solidFill>
                <a:latin typeface="Optima"/>
              </a:rPr>
              <a:t> Les séjours doivent se dérouler pendant les vacances scolaires</a:t>
            </a:r>
            <a:endParaRPr sz="1633" dirty="0"/>
          </a:p>
          <a:p>
            <a:pPr algn="just">
              <a:lnSpc>
                <a:spcPct val="100000"/>
              </a:lnSpc>
              <a:buFont typeface="Cancun"/>
              <a:buChar char="•"/>
            </a:pPr>
            <a:r>
              <a:rPr lang="fr-FR" sz="1633" dirty="0">
                <a:solidFill>
                  <a:srgbClr val="000080"/>
                </a:solidFill>
                <a:latin typeface="Optima"/>
              </a:rPr>
              <a:t> L’organisateur doit détenir le récépissé SDJES couvrant la période concernée</a:t>
            </a:r>
            <a:endParaRPr sz="1633" dirty="0"/>
          </a:p>
          <a:p>
            <a:pPr algn="just">
              <a:lnSpc>
                <a:spcPct val="100000"/>
              </a:lnSpc>
              <a:buFont typeface="Cancun"/>
              <a:buChar char="•"/>
            </a:pPr>
            <a:r>
              <a:rPr lang="fr-FR" sz="1633" dirty="0">
                <a:solidFill>
                  <a:srgbClr val="000080"/>
                </a:solidFill>
                <a:latin typeface="Optima"/>
              </a:rPr>
              <a:t> La durée du séjour doit être au minimum de 7 jours (6 nuits) consécutifs</a:t>
            </a:r>
            <a:endParaRPr sz="1633" dirty="0"/>
          </a:p>
          <a:p>
            <a:pPr algn="just">
              <a:lnSpc>
                <a:spcPct val="100000"/>
              </a:lnSpc>
            </a:pPr>
            <a:endParaRPr sz="1633" dirty="0"/>
          </a:p>
        </p:txBody>
      </p:sp>
      <p:sp>
        <p:nvSpPr>
          <p:cNvPr id="5" name="Bande diagonale 4">
            <a:extLst>
              <a:ext uri="{FF2B5EF4-FFF2-40B4-BE49-F238E27FC236}">
                <a16:creationId xmlns:a16="http://schemas.microsoft.com/office/drawing/2014/main" id="{5B68E3CD-4788-4432-BE82-4DB3BC4DB695}"/>
              </a:ext>
            </a:extLst>
          </p:cNvPr>
          <p:cNvSpPr/>
          <p:nvPr/>
        </p:nvSpPr>
        <p:spPr>
          <a:xfrm>
            <a:off x="0" y="1"/>
            <a:ext cx="2595154" cy="2614444"/>
          </a:xfrm>
          <a:prstGeom prst="diagStripe">
            <a:avLst>
              <a:gd name="adj" fmla="val 56592"/>
            </a:avLst>
          </a:prstGeom>
          <a:solidFill>
            <a:srgbClr val="6699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5"/>
          <p:cNvSpPr txBox="1"/>
          <p:nvPr/>
        </p:nvSpPr>
        <p:spPr>
          <a:xfrm>
            <a:off x="4528107" y="1698245"/>
            <a:ext cx="4702831" cy="411171"/>
          </a:xfrm>
          <a:prstGeom prst="rect">
            <a:avLst/>
          </a:prstGeom>
          <a:noFill/>
          <a:ln>
            <a:noFill/>
          </a:ln>
        </p:spPr>
        <p:txBody>
          <a:bodyPr lIns="81646" tIns="40823" rIns="81646" bIns="40823"/>
          <a:lstStyle/>
          <a:p>
            <a:pPr algn="ctr"/>
            <a:r>
              <a:rPr lang="fr-FR" sz="2177" b="1" dirty="0">
                <a:solidFill>
                  <a:srgbClr val="000080"/>
                </a:solidFill>
                <a:latin typeface="Optima"/>
              </a:rPr>
              <a:t>L’Aide aux Vacances Enfants : AVE</a:t>
            </a:r>
            <a:endParaRPr sz="1633" dirty="0"/>
          </a:p>
        </p:txBody>
      </p:sp>
      <p:pic>
        <p:nvPicPr>
          <p:cNvPr id="200" name="Image 199"/>
          <p:cNvPicPr/>
          <p:nvPr/>
        </p:nvPicPr>
        <p:blipFill>
          <a:blip r:embed="rId2"/>
          <a:stretch/>
        </p:blipFill>
        <p:spPr>
          <a:xfrm>
            <a:off x="2501644" y="912807"/>
            <a:ext cx="1830512" cy="1830512"/>
          </a:xfrm>
          <a:prstGeom prst="rect">
            <a:avLst/>
          </a:prstGeom>
          <a:ln>
            <a:noFill/>
          </a:ln>
        </p:spPr>
      </p:pic>
      <p:pic>
        <p:nvPicPr>
          <p:cNvPr id="10" name="Image 9">
            <a:extLst>
              <a:ext uri="{FF2B5EF4-FFF2-40B4-BE49-F238E27FC236}">
                <a16:creationId xmlns:a16="http://schemas.microsoft.com/office/drawing/2014/main" id="{505B97F3-5A09-4592-97A0-BF39E52577D3}"/>
              </a:ext>
            </a:extLst>
          </p:cNvPr>
          <p:cNvPicPr>
            <a:picLocks noChangeAspect="1"/>
          </p:cNvPicPr>
          <p:nvPr/>
        </p:nvPicPr>
        <p:blipFill>
          <a:blip r:embed="rId3"/>
          <a:stretch>
            <a:fillRect/>
          </a:stretch>
        </p:blipFill>
        <p:spPr>
          <a:xfrm>
            <a:off x="944424" y="3238540"/>
            <a:ext cx="9891645" cy="2841906"/>
          </a:xfrm>
          <a:prstGeom prst="rect">
            <a:avLst/>
          </a:prstGeom>
        </p:spPr>
      </p:pic>
      <p:sp>
        <p:nvSpPr>
          <p:cNvPr id="5" name="Bande diagonale 4">
            <a:extLst>
              <a:ext uri="{FF2B5EF4-FFF2-40B4-BE49-F238E27FC236}">
                <a16:creationId xmlns:a16="http://schemas.microsoft.com/office/drawing/2014/main" id="{5A75766D-3457-4163-9505-D263CC054280}"/>
              </a:ext>
            </a:extLst>
          </p:cNvPr>
          <p:cNvSpPr/>
          <p:nvPr/>
        </p:nvSpPr>
        <p:spPr>
          <a:xfrm>
            <a:off x="0" y="1"/>
            <a:ext cx="2595154" cy="2614444"/>
          </a:xfrm>
          <a:prstGeom prst="diagStripe">
            <a:avLst>
              <a:gd name="adj" fmla="val 56592"/>
            </a:avLst>
          </a:prstGeom>
          <a:solidFill>
            <a:srgbClr val="6699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22646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5"/>
          <p:cNvSpPr txBox="1"/>
          <p:nvPr/>
        </p:nvSpPr>
        <p:spPr>
          <a:xfrm>
            <a:off x="3469861" y="337068"/>
            <a:ext cx="5510874" cy="1113003"/>
          </a:xfrm>
          <a:prstGeom prst="rect">
            <a:avLst/>
          </a:prstGeom>
          <a:noFill/>
          <a:ln>
            <a:noFill/>
          </a:ln>
        </p:spPr>
        <p:txBody>
          <a:bodyPr lIns="81646" tIns="40823" rIns="81646" bIns="40823"/>
          <a:lstStyle/>
          <a:p>
            <a:pPr algn="ctr"/>
            <a:r>
              <a:rPr lang="fr-FR" sz="3600" b="1" dirty="0">
                <a:solidFill>
                  <a:schemeClr val="accent1">
                    <a:lumMod val="75000"/>
                  </a:schemeClr>
                </a:solidFill>
                <a:latin typeface="Alwyn" panose="00000300000000000000" pitchFamily="2" charset="0"/>
              </a:rPr>
              <a:t>Un site internet dédié </a:t>
            </a:r>
            <a:r>
              <a:rPr lang="fr-FR" sz="2177" b="1" dirty="0">
                <a:solidFill>
                  <a:srgbClr val="0066FF"/>
                </a:solidFill>
                <a:latin typeface="Optima"/>
              </a:rPr>
              <a:t>www.vacaf.org</a:t>
            </a:r>
            <a:endParaRPr sz="1633" dirty="0"/>
          </a:p>
        </p:txBody>
      </p:sp>
      <p:sp>
        <p:nvSpPr>
          <p:cNvPr id="259" name="TextShape 9"/>
          <p:cNvSpPr txBox="1"/>
          <p:nvPr/>
        </p:nvSpPr>
        <p:spPr>
          <a:xfrm>
            <a:off x="1579981" y="3115856"/>
            <a:ext cx="2612684" cy="1292952"/>
          </a:xfrm>
          <a:prstGeom prst="rect">
            <a:avLst/>
          </a:prstGeom>
          <a:noFill/>
          <a:ln>
            <a:noFill/>
          </a:ln>
        </p:spPr>
        <p:txBody>
          <a:bodyPr lIns="81646" tIns="40823" rIns="81646" bIns="40823"/>
          <a:lstStyle/>
          <a:p>
            <a:pPr algn="ctr"/>
            <a:r>
              <a:rPr lang="fr-FR" sz="1996" b="1" dirty="0">
                <a:solidFill>
                  <a:srgbClr val="000080"/>
                </a:solidFill>
                <a:latin typeface="Optima"/>
              </a:rPr>
              <a:t>Liste des centres agréés VACAF pour les séjours familles et enfants </a:t>
            </a:r>
            <a:endParaRPr sz="1633" dirty="0"/>
          </a:p>
        </p:txBody>
      </p:sp>
      <p:sp>
        <p:nvSpPr>
          <p:cNvPr id="15" name="Flèche : angle droit 14">
            <a:extLst>
              <a:ext uri="{FF2B5EF4-FFF2-40B4-BE49-F238E27FC236}">
                <a16:creationId xmlns:a16="http://schemas.microsoft.com/office/drawing/2014/main" id="{7E33B4BF-A1AE-44AE-9AFB-EEEC4C7583F9}"/>
              </a:ext>
            </a:extLst>
          </p:cNvPr>
          <p:cNvSpPr/>
          <p:nvPr/>
        </p:nvSpPr>
        <p:spPr>
          <a:xfrm rot="5400000">
            <a:off x="845607" y="3449123"/>
            <a:ext cx="456566" cy="4588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3" name="Image 2">
            <a:extLst>
              <a:ext uri="{FF2B5EF4-FFF2-40B4-BE49-F238E27FC236}">
                <a16:creationId xmlns:a16="http://schemas.microsoft.com/office/drawing/2014/main" id="{D66803CB-4A9A-4822-B894-90E1701D77E0}"/>
              </a:ext>
            </a:extLst>
          </p:cNvPr>
          <p:cNvPicPr>
            <a:picLocks noChangeAspect="1"/>
          </p:cNvPicPr>
          <p:nvPr/>
        </p:nvPicPr>
        <p:blipFill>
          <a:blip r:embed="rId2"/>
          <a:stretch>
            <a:fillRect/>
          </a:stretch>
        </p:blipFill>
        <p:spPr>
          <a:xfrm>
            <a:off x="4523410" y="2123209"/>
            <a:ext cx="3860475" cy="3284720"/>
          </a:xfrm>
          <a:prstGeom prst="rect">
            <a:avLst/>
          </a:prstGeom>
        </p:spPr>
      </p:pic>
      <p:pic>
        <p:nvPicPr>
          <p:cNvPr id="9" name="Image 8">
            <a:extLst>
              <a:ext uri="{FF2B5EF4-FFF2-40B4-BE49-F238E27FC236}">
                <a16:creationId xmlns:a16="http://schemas.microsoft.com/office/drawing/2014/main" id="{C517E0E4-5A8B-448B-B232-1E42527C9D4A}"/>
              </a:ext>
            </a:extLst>
          </p:cNvPr>
          <p:cNvPicPr>
            <a:picLocks noChangeAspect="1"/>
          </p:cNvPicPr>
          <p:nvPr/>
        </p:nvPicPr>
        <p:blipFill>
          <a:blip r:embed="rId3"/>
          <a:stretch>
            <a:fillRect/>
          </a:stretch>
        </p:blipFill>
        <p:spPr>
          <a:xfrm>
            <a:off x="8714630" y="2116737"/>
            <a:ext cx="3128689" cy="3291191"/>
          </a:xfrm>
          <a:prstGeom prst="rect">
            <a:avLst/>
          </a:prstGeom>
        </p:spPr>
      </p:pic>
      <p:sp>
        <p:nvSpPr>
          <p:cNvPr id="7" name="Bande diagonale 6">
            <a:extLst>
              <a:ext uri="{FF2B5EF4-FFF2-40B4-BE49-F238E27FC236}">
                <a16:creationId xmlns:a16="http://schemas.microsoft.com/office/drawing/2014/main" id="{2A929909-D54C-4C46-9129-5E97B96A133B}"/>
              </a:ext>
            </a:extLst>
          </p:cNvPr>
          <p:cNvSpPr/>
          <p:nvPr/>
        </p:nvSpPr>
        <p:spPr>
          <a:xfrm>
            <a:off x="0" y="1"/>
            <a:ext cx="2595154" cy="2614444"/>
          </a:xfrm>
          <a:prstGeom prst="diagStripe">
            <a:avLst>
              <a:gd name="adj" fmla="val 56592"/>
            </a:avLst>
          </a:prstGeom>
          <a:solidFill>
            <a:srgbClr val="6699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9F26692-F12A-4F9E-9C6D-FABE9A27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9BDF44E-531A-4177-A2D6-2D2310D058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ZoneTexte 10">
            <a:extLst>
              <a:ext uri="{FF2B5EF4-FFF2-40B4-BE49-F238E27FC236}">
                <a16:creationId xmlns:a16="http://schemas.microsoft.com/office/drawing/2014/main" id="{965F509B-5A45-46B5-A357-B0A9BA6564E1}"/>
              </a:ext>
            </a:extLst>
          </p:cNvPr>
          <p:cNvSpPr txBox="1"/>
          <p:nvPr/>
        </p:nvSpPr>
        <p:spPr>
          <a:xfrm>
            <a:off x="815806" y="3777859"/>
            <a:ext cx="5946579" cy="151418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dirty="0">
                <a:solidFill>
                  <a:srgbClr val="000000"/>
                </a:solidFill>
                <a:latin typeface="+mj-lt"/>
                <a:ea typeface="+mj-ea"/>
                <a:cs typeface="+mj-cs"/>
              </a:rPr>
              <a:t>Merci de </a:t>
            </a:r>
            <a:r>
              <a:rPr lang="en-US" sz="4000" dirty="0" err="1">
                <a:solidFill>
                  <a:srgbClr val="000000"/>
                </a:solidFill>
                <a:latin typeface="+mj-lt"/>
                <a:ea typeface="+mj-ea"/>
                <a:cs typeface="+mj-cs"/>
              </a:rPr>
              <a:t>votre</a:t>
            </a:r>
            <a:endParaRPr lang="en-US" sz="4000" dirty="0">
              <a:solidFill>
                <a:srgbClr val="000000"/>
              </a:solidFill>
              <a:latin typeface="+mj-lt"/>
              <a:ea typeface="+mj-ea"/>
              <a:cs typeface="+mj-cs"/>
            </a:endParaRPr>
          </a:p>
          <a:p>
            <a:pPr>
              <a:lnSpc>
                <a:spcPct val="90000"/>
              </a:lnSpc>
              <a:spcBef>
                <a:spcPct val="0"/>
              </a:spcBef>
              <a:spcAft>
                <a:spcPts val="600"/>
              </a:spcAft>
            </a:pPr>
            <a:r>
              <a:rPr lang="en-US" sz="4000" dirty="0">
                <a:solidFill>
                  <a:srgbClr val="000000"/>
                </a:solidFill>
                <a:latin typeface="+mj-lt"/>
                <a:ea typeface="+mj-ea"/>
                <a:cs typeface="+mj-cs"/>
              </a:rPr>
              <a:t>attention</a:t>
            </a:r>
          </a:p>
        </p:txBody>
      </p:sp>
      <p:sp>
        <p:nvSpPr>
          <p:cNvPr id="20" name="Freeform: Shape 19">
            <a:extLst>
              <a:ext uri="{FF2B5EF4-FFF2-40B4-BE49-F238E27FC236}">
                <a16:creationId xmlns:a16="http://schemas.microsoft.com/office/drawing/2014/main" id="{6BFB173A-5EF2-43F4-B3BB-6EA1975FA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3377" y="0"/>
            <a:ext cx="3801784" cy="2254263"/>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FCF0441A-97E3-4616-9851-9EAECA6ED2A5}"/>
              </a:ext>
            </a:extLst>
          </p:cNvPr>
          <p:cNvPicPr/>
          <p:nvPr/>
        </p:nvPicPr>
        <p:blipFill>
          <a:blip r:embed="rId3" r:link="rId4" cstate="print"/>
          <a:stretch>
            <a:fillRect/>
          </a:stretch>
        </p:blipFill>
        <p:spPr bwMode="auto">
          <a:xfrm>
            <a:off x="7245111" y="751388"/>
            <a:ext cx="2378315" cy="396385"/>
          </a:xfrm>
          <a:prstGeom prst="rect">
            <a:avLst/>
          </a:prstGeom>
          <a:noFill/>
        </p:spPr>
      </p:pic>
      <p:sp>
        <p:nvSpPr>
          <p:cNvPr id="22" name="Freeform 67">
            <a:extLst>
              <a:ext uri="{FF2B5EF4-FFF2-40B4-BE49-F238E27FC236}">
                <a16:creationId xmlns:a16="http://schemas.microsoft.com/office/drawing/2014/main" id="{726FC37F-1DE8-4A19-A1DE-0A2176ED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6728" y="3030547"/>
            <a:ext cx="4705272" cy="3827453"/>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5A90FBD5-54F4-41DA-AE32-0F9543D7D311}"/>
              </a:ext>
            </a:extLst>
          </p:cNvPr>
          <p:cNvPicPr/>
          <p:nvPr/>
        </p:nvPicPr>
        <p:blipFill>
          <a:blip r:embed="rId5"/>
          <a:stretch>
            <a:fillRect/>
          </a:stretch>
        </p:blipFill>
        <p:spPr>
          <a:xfrm>
            <a:off x="9723236" y="4534951"/>
            <a:ext cx="860681" cy="2142233"/>
          </a:xfrm>
          <a:prstGeom prst="rect">
            <a:avLst/>
          </a:prstGeom>
          <a:noFill/>
        </p:spPr>
      </p:pic>
    </p:spTree>
    <p:extLst>
      <p:ext uri="{BB962C8B-B14F-4D97-AF65-F5344CB8AC3E}">
        <p14:creationId xmlns:p14="http://schemas.microsoft.com/office/powerpoint/2010/main" val="378187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34C0441D-1B74-495D-8A72-79A74E44AE51}"/>
              </a:ext>
            </a:extLst>
          </p:cNvPr>
          <p:cNvSpPr/>
          <p:nvPr/>
        </p:nvSpPr>
        <p:spPr>
          <a:xfrm>
            <a:off x="3707491" y="2262903"/>
            <a:ext cx="4358085" cy="3039586"/>
          </a:xfrm>
          <a:prstGeom prst="ellipse">
            <a:avLst/>
          </a:prstGeom>
          <a:solidFill>
            <a:srgbClr val="FFA7A7"/>
          </a:solidFill>
          <a:ln>
            <a:solidFill>
              <a:srgbClr val="FFA7A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B4C973B-9EFC-4E8E-A125-93BC796C4C14}"/>
              </a:ext>
            </a:extLst>
          </p:cNvPr>
          <p:cNvSpPr txBox="1"/>
          <p:nvPr/>
        </p:nvSpPr>
        <p:spPr>
          <a:xfrm>
            <a:off x="3279002" y="3218692"/>
            <a:ext cx="5215062" cy="1477328"/>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Accueil </a:t>
            </a:r>
          </a:p>
          <a:p>
            <a:pPr algn="ctr"/>
            <a:r>
              <a:rPr lang="fr-FR" sz="2400" b="1" dirty="0">
                <a:solidFill>
                  <a:schemeClr val="bg1"/>
                </a:solidFill>
                <a:latin typeface="Arial" panose="020B0604020202020204" pitchFamily="34" charset="0"/>
                <a:cs typeface="Arial" panose="020B0604020202020204" pitchFamily="34" charset="0"/>
              </a:rPr>
              <a:t>collectif</a:t>
            </a:r>
          </a:p>
          <a:p>
            <a:pPr algn="ctr"/>
            <a:endParaRPr lang="fr-FR" sz="2400" b="1" dirty="0">
              <a:solidFill>
                <a:schemeClr val="bg1"/>
              </a:solidFill>
              <a:latin typeface="Arial" panose="020B0604020202020204" pitchFamily="34" charset="0"/>
              <a:cs typeface="Arial" panose="020B0604020202020204" pitchFamily="34" charset="0"/>
            </a:endParaRPr>
          </a:p>
          <a:p>
            <a:pPr algn="ctr"/>
            <a:endParaRPr lang="fr-F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35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FFA7A7"/>
          </a:solidFill>
          <a:ln>
            <a:solidFill>
              <a:srgbClr val="FFA7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2EA813E3-09CA-49DB-9068-B7B665132F1D}"/>
              </a:ext>
            </a:extLst>
          </p:cNvPr>
          <p:cNvSpPr txBox="1"/>
          <p:nvPr/>
        </p:nvSpPr>
        <p:spPr>
          <a:xfrm rot="18908781">
            <a:off x="-797311" y="368104"/>
            <a:ext cx="3629331" cy="1323439"/>
          </a:xfrm>
          <a:prstGeom prst="rect">
            <a:avLst/>
          </a:prstGeom>
          <a:noFill/>
        </p:spPr>
        <p:txBody>
          <a:bodyPr wrap="square" rtlCol="0">
            <a:spAutoFit/>
          </a:bodyPr>
          <a:lstStyle/>
          <a:p>
            <a:pPr algn="ctr"/>
            <a:r>
              <a:rPr lang="fr-FR" sz="4000" b="1" dirty="0">
                <a:solidFill>
                  <a:srgbClr val="3333CC"/>
                </a:solidFill>
                <a:latin typeface="Arial" panose="020B0604020202020204" pitchFamily="34" charset="0"/>
                <a:cs typeface="Arial" panose="020B0604020202020204" pitchFamily="34" charset="0"/>
              </a:rPr>
              <a:t>Accueil Collectif</a:t>
            </a:r>
          </a:p>
        </p:txBody>
      </p:sp>
      <p:sp>
        <p:nvSpPr>
          <p:cNvPr id="18" name="ZoneTexte 17">
            <a:extLst>
              <a:ext uri="{FF2B5EF4-FFF2-40B4-BE49-F238E27FC236}">
                <a16:creationId xmlns:a16="http://schemas.microsoft.com/office/drawing/2014/main" id="{F17F72DC-C905-493D-A169-E0D4CC36C52C}"/>
              </a:ext>
            </a:extLst>
          </p:cNvPr>
          <p:cNvSpPr txBox="1"/>
          <p:nvPr/>
        </p:nvSpPr>
        <p:spPr>
          <a:xfrm>
            <a:off x="4204892" y="368103"/>
            <a:ext cx="7343197" cy="1323439"/>
          </a:xfrm>
          <a:prstGeom prst="rect">
            <a:avLst/>
          </a:prstGeom>
          <a:noFill/>
        </p:spPr>
        <p:txBody>
          <a:bodyPr wrap="square" rtlCol="0">
            <a:spAutoFit/>
          </a:bodyPr>
          <a:lstStyle/>
          <a:p>
            <a:pPr algn="ctr"/>
            <a:r>
              <a:rPr lang="fr-FR" sz="4000" b="1" dirty="0">
                <a:solidFill>
                  <a:srgbClr val="FF8989"/>
                </a:solidFill>
                <a:latin typeface="Arial" panose="020B0604020202020204" pitchFamily="34" charset="0"/>
                <a:cs typeface="Arial" panose="020B0604020202020204" pitchFamily="34" charset="0"/>
              </a:rPr>
              <a:t>Les Etablissements d’Accueil de Jeunes Enfants</a:t>
            </a:r>
            <a:endParaRPr lang="fr-FR" sz="3600" b="1" dirty="0">
              <a:solidFill>
                <a:srgbClr val="FF8989"/>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025861" y="1916930"/>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3CB5814-AFE1-44FC-916B-5AEEB83327B0}"/>
              </a:ext>
            </a:extLst>
          </p:cNvPr>
          <p:cNvSpPr txBox="1"/>
          <p:nvPr/>
        </p:nvSpPr>
        <p:spPr>
          <a:xfrm>
            <a:off x="1000689" y="2050394"/>
            <a:ext cx="2030343" cy="1569660"/>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Les différents modes d’accueil</a:t>
            </a:r>
          </a:p>
        </p:txBody>
      </p:sp>
      <p:sp>
        <p:nvSpPr>
          <p:cNvPr id="27" name="Espace réservé du contenu 2">
            <a:extLst>
              <a:ext uri="{FF2B5EF4-FFF2-40B4-BE49-F238E27FC236}">
                <a16:creationId xmlns:a16="http://schemas.microsoft.com/office/drawing/2014/main" id="{92895022-FD7F-4664-A7BE-7F1428820BE1}"/>
              </a:ext>
            </a:extLst>
          </p:cNvPr>
          <p:cNvSpPr txBox="1">
            <a:spLocks/>
          </p:cNvSpPr>
          <p:nvPr/>
        </p:nvSpPr>
        <p:spPr>
          <a:xfrm>
            <a:off x="3133618" y="1691542"/>
            <a:ext cx="8794679" cy="468325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fr-FR" sz="2000" dirty="0"/>
              <a:t>Différents Eaje proposent pour des enfants de </a:t>
            </a:r>
            <a:r>
              <a:rPr lang="fr-FR" sz="2000" b="1" dirty="0"/>
              <a:t>moins de six ans : </a:t>
            </a:r>
            <a:endParaRPr lang="fr-FR" sz="2000" dirty="0">
              <a:latin typeface="Arial" panose="020B0604020202020204" pitchFamily="34" charset="0"/>
              <a:cs typeface="Arial" panose="020B0604020202020204" pitchFamily="34" charset="0"/>
            </a:endParaRPr>
          </a:p>
          <a:p>
            <a:pPr lvl="1" algn="just">
              <a:spcBef>
                <a:spcPts val="0"/>
              </a:spcBef>
            </a:pPr>
            <a:endParaRPr lang="fr-FR" dirty="0"/>
          </a:p>
          <a:p>
            <a:pPr marL="800100" lvl="1" indent="-342900" algn="just">
              <a:spcBef>
                <a:spcPts val="0"/>
              </a:spcBef>
              <a:buFont typeface="Arial" panose="020B0604020202020204" pitchFamily="34" charset="0"/>
              <a:buChar char="•"/>
            </a:pPr>
            <a:r>
              <a:rPr lang="fr-FR" b="1" dirty="0">
                <a:solidFill>
                  <a:schemeClr val="accent6">
                    <a:lumMod val="75000"/>
                  </a:schemeClr>
                </a:solidFill>
              </a:rPr>
              <a:t>188  Multi accueils </a:t>
            </a:r>
            <a:r>
              <a:rPr lang="fr-FR" dirty="0"/>
              <a:t>: Les besoins sont connus à l’avance et récurrents que ce soit en temps plein ou  partiel; ces temps sont indiqués dans un contrat d’accueil. </a:t>
            </a:r>
          </a:p>
          <a:p>
            <a:pPr marL="800100" lvl="1" indent="-342900" algn="just">
              <a:spcBef>
                <a:spcPts val="0"/>
              </a:spcBef>
              <a:buFont typeface="Arial" panose="020B0604020202020204" pitchFamily="34" charset="0"/>
              <a:buChar char="•"/>
            </a:pPr>
            <a:r>
              <a:rPr lang="fr-FR" dirty="0"/>
              <a:t> </a:t>
            </a:r>
            <a:r>
              <a:rPr lang="fr-FR" b="1" dirty="0">
                <a:solidFill>
                  <a:srgbClr val="FFC000"/>
                </a:solidFill>
              </a:rPr>
              <a:t>10 </a:t>
            </a:r>
            <a:r>
              <a:rPr lang="fr-FR" b="1" dirty="0" err="1">
                <a:solidFill>
                  <a:srgbClr val="FFC000"/>
                </a:solidFill>
              </a:rPr>
              <a:t>halte-garderies</a:t>
            </a:r>
            <a:r>
              <a:rPr lang="fr-FR" b="1" dirty="0">
                <a:solidFill>
                  <a:srgbClr val="FFC000"/>
                </a:solidFill>
              </a:rPr>
              <a:t> </a:t>
            </a:r>
            <a:r>
              <a:rPr lang="fr-FR" dirty="0"/>
              <a:t>: Les besoins ne sont pas connus à l’avance et sont ponctuels. La place n’est pas réservée.</a:t>
            </a:r>
          </a:p>
          <a:p>
            <a:pPr marL="800100" lvl="1" indent="-342900" algn="just">
              <a:spcBef>
                <a:spcPts val="0"/>
              </a:spcBef>
              <a:buFont typeface="Arial" panose="020B0604020202020204" pitchFamily="34" charset="0"/>
              <a:buChar char="•"/>
            </a:pPr>
            <a:r>
              <a:rPr lang="fr-FR" dirty="0"/>
              <a:t> </a:t>
            </a:r>
            <a:r>
              <a:rPr lang="fr-FR" b="1" dirty="0">
                <a:solidFill>
                  <a:srgbClr val="FF8989"/>
                </a:solidFill>
              </a:rPr>
              <a:t>11 services d’accueil familial </a:t>
            </a:r>
            <a:r>
              <a:rPr lang="fr-FR" dirty="0"/>
              <a:t>: Ils regroupent des assistants maternels agréés qui accueillent à leur domicile des enfants. Le parent n’est pas employeur de l’assistant maternel et bénéficie du même tarif qu’en crèche.</a:t>
            </a:r>
          </a:p>
          <a:p>
            <a:pPr marL="800100" lvl="1" indent="-342900" algn="just">
              <a:spcBef>
                <a:spcPts val="0"/>
              </a:spcBef>
              <a:buFont typeface="Arial" panose="020B0604020202020204" pitchFamily="34" charset="0"/>
              <a:buChar char="•"/>
            </a:pPr>
            <a:r>
              <a:rPr lang="fr-FR" dirty="0"/>
              <a:t> </a:t>
            </a:r>
            <a:r>
              <a:rPr lang="fr-FR" b="1" dirty="0">
                <a:solidFill>
                  <a:srgbClr val="7030A0"/>
                </a:solidFill>
              </a:rPr>
              <a:t>48  micro-crèches </a:t>
            </a:r>
            <a:r>
              <a:rPr lang="fr-FR" dirty="0"/>
              <a:t>: il s’agit de petites structures de 10 places maximum. Attention les tarifs peuvent varier selon le mode de gestion des structures. </a:t>
            </a:r>
          </a:p>
          <a:p>
            <a:pPr marL="800100" lvl="1" indent="-342900" algn="just">
              <a:spcBef>
                <a:spcPts val="0"/>
              </a:spcBef>
              <a:buFont typeface="Arial" panose="020B0604020202020204" pitchFamily="34" charset="0"/>
              <a:buChar char="•"/>
            </a:pPr>
            <a:r>
              <a:rPr lang="fr-FR" dirty="0"/>
              <a:t> </a:t>
            </a:r>
            <a:r>
              <a:rPr lang="fr-FR" b="1" dirty="0">
                <a:solidFill>
                  <a:srgbClr val="00B0F0"/>
                </a:solidFill>
              </a:rPr>
              <a:t>10 jardins d’enfants </a:t>
            </a:r>
            <a:r>
              <a:rPr lang="fr-FR" dirty="0">
                <a:solidFill>
                  <a:srgbClr val="00B0F0"/>
                </a:solidFill>
              </a:rPr>
              <a:t>: </a:t>
            </a:r>
            <a:r>
              <a:rPr lang="fr-FR" dirty="0"/>
              <a:t>Ils accueillent exclusivement des enfants de plus de deux ans non scolarisés ou scolarisés à temps partiel. </a:t>
            </a:r>
          </a:p>
          <a:p>
            <a:pPr algn="just">
              <a:spcBef>
                <a:spcPts val="0"/>
              </a:spcBef>
            </a:pPr>
            <a:endParaRPr lang="fr-FR" sz="2000" dirty="0"/>
          </a:p>
          <a:p>
            <a:pPr algn="just">
              <a:spcBef>
                <a:spcPts val="0"/>
              </a:spcBef>
            </a:pPr>
            <a:r>
              <a:rPr lang="fr-FR" sz="2000" dirty="0"/>
              <a:t>Le statut juridique du gestionnaire n’a pas d’influence sur les caractéristiques de ces établissements.  La tarification est fonction du niveau de revenu de la famille.</a:t>
            </a:r>
          </a:p>
          <a:p>
            <a:pPr algn="just">
              <a:spcBef>
                <a:spcPts val="0"/>
              </a:spcBef>
            </a:pPr>
            <a:endParaRPr lang="fr-FR" sz="1800" dirty="0"/>
          </a:p>
        </p:txBody>
      </p:sp>
      <p:sp>
        <p:nvSpPr>
          <p:cNvPr id="21" name="ZoneTexte 20">
            <a:extLst>
              <a:ext uri="{FF2B5EF4-FFF2-40B4-BE49-F238E27FC236}">
                <a16:creationId xmlns:a16="http://schemas.microsoft.com/office/drawing/2014/main" id="{F16EACA7-62F4-4BB7-A1E3-2B96B5620AC9}"/>
              </a:ext>
            </a:extLst>
          </p:cNvPr>
          <p:cNvSpPr txBox="1"/>
          <p:nvPr/>
        </p:nvSpPr>
        <p:spPr>
          <a:xfrm>
            <a:off x="500279" y="5297584"/>
            <a:ext cx="1903874" cy="830997"/>
          </a:xfrm>
          <a:prstGeom prst="rect">
            <a:avLst/>
          </a:prstGeom>
          <a:noFill/>
          <a:ln>
            <a:solidFill>
              <a:srgbClr val="3333CC"/>
            </a:solidFill>
          </a:ln>
          <a:effectLst/>
        </p:spPr>
        <p:txBody>
          <a:bodyPr wrap="square" rtlCol="0">
            <a:spAutoFit/>
          </a:bodyPr>
          <a:lstStyle/>
          <a:p>
            <a:pPr algn="ctr"/>
            <a:r>
              <a:rPr lang="fr-FR" sz="1600" dirty="0">
                <a:solidFill>
                  <a:srgbClr val="3333CC"/>
                </a:solidFill>
              </a:rPr>
              <a:t>Le montant à payer est simulable dans mon-enfant.fr</a:t>
            </a:r>
          </a:p>
        </p:txBody>
      </p:sp>
      <p:pic>
        <p:nvPicPr>
          <p:cNvPr id="7" name="Graphique 6" descr="Signe du pouce levé ">
            <a:extLst>
              <a:ext uri="{FF2B5EF4-FFF2-40B4-BE49-F238E27FC236}">
                <a16:creationId xmlns:a16="http://schemas.microsoft.com/office/drawing/2014/main" id="{EE87A98E-2D85-4417-937F-571D7AEC95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712" y="4599990"/>
            <a:ext cx="695082" cy="695082"/>
          </a:xfrm>
          <a:prstGeom prst="rect">
            <a:avLst/>
          </a:prstGeom>
        </p:spPr>
      </p:pic>
      <p:pic>
        <p:nvPicPr>
          <p:cNvPr id="13" name="Graphique 12" descr="Ligne fléchée : courbe dans le sens des aiguilles d’une montre">
            <a:extLst>
              <a:ext uri="{FF2B5EF4-FFF2-40B4-BE49-F238E27FC236}">
                <a16:creationId xmlns:a16="http://schemas.microsoft.com/office/drawing/2014/main" id="{D2D351A7-DB5B-431E-9D6B-43AF7C3930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667688" flipH="1">
            <a:off x="2072922" y="3841272"/>
            <a:ext cx="1272962" cy="1272962"/>
          </a:xfrm>
          <a:prstGeom prst="rect">
            <a:avLst/>
          </a:prstGeom>
        </p:spPr>
      </p:pic>
    </p:spTree>
    <p:extLst>
      <p:ext uri="{BB962C8B-B14F-4D97-AF65-F5344CB8AC3E}">
        <p14:creationId xmlns:p14="http://schemas.microsoft.com/office/powerpoint/2010/main" val="408182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BAAFF812-AAC5-4BBC-8D57-249BF4227863}"/>
              </a:ext>
            </a:extLst>
          </p:cNvPr>
          <p:cNvSpPr/>
          <p:nvPr/>
        </p:nvSpPr>
        <p:spPr>
          <a:xfrm>
            <a:off x="3828012" y="2112209"/>
            <a:ext cx="3791380" cy="2680358"/>
          </a:xfrm>
          <a:prstGeom prst="ellipse">
            <a:avLst/>
          </a:prstGeom>
          <a:solidFill>
            <a:srgbClr val="6699FF"/>
          </a:solidFill>
          <a:ln>
            <a:solidFill>
              <a:srgbClr val="6699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BFAEC0C-0D22-44EF-A335-A0CBF54B2D49}"/>
              </a:ext>
            </a:extLst>
          </p:cNvPr>
          <p:cNvSpPr txBox="1"/>
          <p:nvPr/>
        </p:nvSpPr>
        <p:spPr>
          <a:xfrm>
            <a:off x="4716688" y="2852224"/>
            <a:ext cx="2014029" cy="1200329"/>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Accueil individuel</a:t>
            </a:r>
          </a:p>
          <a:p>
            <a:pPr algn="ctr"/>
            <a:endParaRPr lang="fr-F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93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6699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2EA813E3-09CA-49DB-9068-B7B665132F1D}"/>
              </a:ext>
            </a:extLst>
          </p:cNvPr>
          <p:cNvSpPr txBox="1"/>
          <p:nvPr/>
        </p:nvSpPr>
        <p:spPr>
          <a:xfrm rot="18908781">
            <a:off x="-790603" y="439849"/>
            <a:ext cx="3629331" cy="1200329"/>
          </a:xfrm>
          <a:prstGeom prst="rect">
            <a:avLst/>
          </a:prstGeom>
          <a:noFill/>
        </p:spPr>
        <p:txBody>
          <a:bodyPr wrap="square" rtlCol="0">
            <a:spAutoFit/>
          </a:bodyPr>
          <a:lstStyle/>
          <a:p>
            <a:pPr algn="ctr"/>
            <a:r>
              <a:rPr lang="fr-FR" sz="3600" b="1" dirty="0">
                <a:solidFill>
                  <a:schemeClr val="bg1"/>
                </a:solidFill>
                <a:latin typeface="Arial" panose="020B0604020202020204" pitchFamily="34" charset="0"/>
                <a:cs typeface="Arial" panose="020B0604020202020204" pitchFamily="34" charset="0"/>
              </a:rPr>
              <a:t>Accueil individuel</a:t>
            </a:r>
          </a:p>
        </p:txBody>
      </p:sp>
      <p:sp>
        <p:nvSpPr>
          <p:cNvPr id="18" name="ZoneTexte 17">
            <a:extLst>
              <a:ext uri="{FF2B5EF4-FFF2-40B4-BE49-F238E27FC236}">
                <a16:creationId xmlns:a16="http://schemas.microsoft.com/office/drawing/2014/main" id="{F17F72DC-C905-493D-A169-E0D4CC36C52C}"/>
              </a:ext>
            </a:extLst>
          </p:cNvPr>
          <p:cNvSpPr txBox="1"/>
          <p:nvPr/>
        </p:nvSpPr>
        <p:spPr>
          <a:xfrm>
            <a:off x="4162698" y="416040"/>
            <a:ext cx="6766560" cy="1323439"/>
          </a:xfrm>
          <a:prstGeom prst="rect">
            <a:avLst/>
          </a:prstGeom>
          <a:noFill/>
        </p:spPr>
        <p:txBody>
          <a:bodyPr wrap="square" rtlCol="0">
            <a:spAutoFit/>
          </a:bodyPr>
          <a:lstStyle/>
          <a:p>
            <a:pPr algn="ctr"/>
            <a:r>
              <a:rPr lang="fr-FR" sz="4000" b="1" dirty="0">
                <a:solidFill>
                  <a:srgbClr val="6699FF"/>
                </a:solidFill>
                <a:latin typeface="Arial" panose="020B0604020202020204" pitchFamily="34" charset="0"/>
                <a:cs typeface="Arial" panose="020B0604020202020204" pitchFamily="34" charset="0"/>
              </a:rPr>
              <a:t>L’accueil chez un Assistant maternel</a:t>
            </a:r>
            <a:endParaRPr lang="fr-FR" sz="3600" b="1" dirty="0">
              <a:solidFill>
                <a:srgbClr val="6699FF"/>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175749" y="1783323"/>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3CB5814-AFE1-44FC-916B-5AEEB83327B0}"/>
              </a:ext>
            </a:extLst>
          </p:cNvPr>
          <p:cNvSpPr txBox="1"/>
          <p:nvPr/>
        </p:nvSpPr>
        <p:spPr>
          <a:xfrm>
            <a:off x="1183355" y="2362855"/>
            <a:ext cx="2030343" cy="1200329"/>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Un assistant maternel, c’est quoi ?</a:t>
            </a:r>
          </a:p>
        </p:txBody>
      </p:sp>
      <p:sp>
        <p:nvSpPr>
          <p:cNvPr id="27" name="Espace réservé du contenu 2">
            <a:extLst>
              <a:ext uri="{FF2B5EF4-FFF2-40B4-BE49-F238E27FC236}">
                <a16:creationId xmlns:a16="http://schemas.microsoft.com/office/drawing/2014/main" id="{92895022-FD7F-4664-A7BE-7F1428820BE1}"/>
              </a:ext>
            </a:extLst>
          </p:cNvPr>
          <p:cNvSpPr txBox="1">
            <a:spLocks/>
          </p:cNvSpPr>
          <p:nvPr/>
        </p:nvSpPr>
        <p:spPr>
          <a:xfrm>
            <a:off x="3614652" y="1872972"/>
            <a:ext cx="8356910" cy="180070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dirty="0"/>
              <a:t>Un assistant maternel accueille à son domicile ou en Maison d’assistant maternel (Mam) jusqu’à 4 mineurs simultanément (6 sur dérogation). </a:t>
            </a:r>
          </a:p>
          <a:p>
            <a:pPr algn="l"/>
            <a:endParaRPr lang="fr-FR" sz="2000" dirty="0"/>
          </a:p>
          <a:p>
            <a:pPr algn="l"/>
            <a:r>
              <a:rPr lang="fr-FR" sz="2000" dirty="0"/>
              <a:t>L’accueil en Maison d’assistant maternel (Mam) permet à 4 assistants maternels maximum d’accueillir des enfants sur un lieu d’accueil en dehors de leur domicile. Cette solution est un mode d’accueil hybride entre l’accueil collectif et l’accueil individuel.</a:t>
            </a:r>
          </a:p>
          <a:p>
            <a:pPr algn="l"/>
            <a:endParaRPr lang="fr-FR" sz="2000" dirty="0"/>
          </a:p>
          <a:p>
            <a:pPr algn="l"/>
            <a:r>
              <a:rPr lang="fr-FR" sz="2000" dirty="0"/>
              <a:t>Dans les deux cas, le parent est employeur de l’assistant maternel : il doit lui faire signer un contrat de travail et déclarer son activité. </a:t>
            </a:r>
          </a:p>
          <a:p>
            <a:pPr algn="l"/>
            <a:r>
              <a:rPr lang="fr-FR" sz="2000" dirty="0"/>
              <a:t>Le parent employeur peut bénéficier d’une aide financière pour payer l’assistant maternel (la Paje </a:t>
            </a:r>
            <a:r>
              <a:rPr lang="fr-FR" sz="2000" dirty="0" err="1"/>
              <a:t>Cmg</a:t>
            </a:r>
            <a:r>
              <a:rPr lang="fr-FR" sz="2000" dirty="0"/>
              <a:t>) et d’une prise en charge des cotisations sociales, sous certaines conditions . </a:t>
            </a:r>
          </a:p>
          <a:p>
            <a:pPr algn="l"/>
            <a:endParaRPr lang="fr-FR" sz="2000" dirty="0"/>
          </a:p>
        </p:txBody>
      </p:sp>
      <p:pic>
        <p:nvPicPr>
          <p:cNvPr id="37" name="Graphique 36" descr="Ligne fléchée : courbe dans le sens des aiguilles d’une montre">
            <a:extLst>
              <a:ext uri="{FF2B5EF4-FFF2-40B4-BE49-F238E27FC236}">
                <a16:creationId xmlns:a16="http://schemas.microsoft.com/office/drawing/2014/main" id="{94D3E111-127D-4AB5-93AE-5650CE501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667688" flipH="1">
            <a:off x="1967067" y="3841273"/>
            <a:ext cx="1272962" cy="1272962"/>
          </a:xfrm>
          <a:prstGeom prst="rect">
            <a:avLst/>
          </a:prstGeom>
        </p:spPr>
      </p:pic>
    </p:spTree>
    <p:extLst>
      <p:ext uri="{BB962C8B-B14F-4D97-AF65-F5344CB8AC3E}">
        <p14:creationId xmlns:p14="http://schemas.microsoft.com/office/powerpoint/2010/main" val="346991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BAAFF812-AAC5-4BBC-8D57-249BF4227863}"/>
              </a:ext>
            </a:extLst>
          </p:cNvPr>
          <p:cNvSpPr/>
          <p:nvPr/>
        </p:nvSpPr>
        <p:spPr>
          <a:xfrm>
            <a:off x="3828012" y="2112209"/>
            <a:ext cx="3791380" cy="2680358"/>
          </a:xfrm>
          <a:prstGeom prst="ellipse">
            <a:avLst/>
          </a:prstGeom>
          <a:solidFill>
            <a:srgbClr val="7030A0"/>
          </a:solidFill>
          <a:ln>
            <a:solidFill>
              <a:srgbClr val="6699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BFAEC0C-0D22-44EF-A335-A0CBF54B2D49}"/>
              </a:ext>
            </a:extLst>
          </p:cNvPr>
          <p:cNvSpPr txBox="1"/>
          <p:nvPr/>
        </p:nvSpPr>
        <p:spPr>
          <a:xfrm>
            <a:off x="4450722" y="2618628"/>
            <a:ext cx="2545960" cy="1938992"/>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Les informations sur les modes d’accueil</a:t>
            </a:r>
          </a:p>
          <a:p>
            <a:pPr algn="ctr"/>
            <a:endParaRPr lang="fr-F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03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63188" y="345127"/>
            <a:ext cx="9036496" cy="707886"/>
          </a:xfrm>
          <a:prstGeom prst="rect">
            <a:avLst/>
          </a:prstGeom>
          <a:noFill/>
        </p:spPr>
        <p:txBody>
          <a:bodyPr wrap="square" rtlCol="0">
            <a:spAutoFit/>
          </a:bodyPr>
          <a:lstStyle/>
          <a:p>
            <a:pPr algn="ctr"/>
            <a:r>
              <a:rPr lang="fr-FR" sz="4000" b="1" dirty="0">
                <a:solidFill>
                  <a:srgbClr val="6699FF"/>
                </a:solidFill>
                <a:latin typeface="Arial" panose="020B0604020202020204" pitchFamily="34" charset="0"/>
                <a:cs typeface="Arial" panose="020B0604020202020204" pitchFamily="34" charset="0"/>
              </a:rPr>
              <a:t>Mes démarches :</a:t>
            </a:r>
          </a:p>
        </p:txBody>
      </p:sp>
      <p:sp>
        <p:nvSpPr>
          <p:cNvPr id="7" name="Rectangle à coins arrondis 6"/>
          <p:cNvSpPr/>
          <p:nvPr/>
        </p:nvSpPr>
        <p:spPr>
          <a:xfrm>
            <a:off x="4746474" y="2309527"/>
            <a:ext cx="352839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Optima" panose="020B0502050508020304" pitchFamily="34" charset="0"/>
              </a:rPr>
              <a:t>je consulte les sites apportant un premier niveau d’information et je contacte le RAM du territoire pour un accompagnement et/ou une inscription en Eaje</a:t>
            </a:r>
            <a:endParaRPr lang="fr-FR" dirty="0">
              <a:solidFill>
                <a:schemeClr val="bg1"/>
              </a:solidFill>
            </a:endParaRPr>
          </a:p>
        </p:txBody>
      </p:sp>
      <p:sp>
        <p:nvSpPr>
          <p:cNvPr id="8" name="Carré corné 7"/>
          <p:cNvSpPr/>
          <p:nvPr/>
        </p:nvSpPr>
        <p:spPr>
          <a:xfrm>
            <a:off x="1199945" y="1804734"/>
            <a:ext cx="2632612" cy="361786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hlinkClick r:id="rId3">
                  <a:extLst>
                    <a:ext uri="{A12FA001-AC4F-418D-AE19-62706E023703}">
                      <ahyp:hlinkClr xmlns:ahyp="http://schemas.microsoft.com/office/drawing/2018/hyperlinkcolor" val="tx"/>
                    </a:ext>
                  </a:extLst>
                </a:hlinkClick>
              </a:rPr>
              <a:t>Mon enfant .</a:t>
            </a:r>
            <a:r>
              <a:rPr lang="fr-FR" b="1" dirty="0" err="1">
                <a:solidFill>
                  <a:schemeClr val="bg1"/>
                </a:solidFill>
                <a:hlinkClick r:id="rId3">
                  <a:extLst>
                    <a:ext uri="{A12FA001-AC4F-418D-AE19-62706E023703}">
                      <ahyp:hlinkClr xmlns:ahyp="http://schemas.microsoft.com/office/drawing/2018/hyperlinkcolor" val="tx"/>
                    </a:ext>
                  </a:extLst>
                </a:hlinkClick>
              </a:rPr>
              <a:t>fr</a:t>
            </a:r>
            <a:r>
              <a:rPr lang="fr-FR" b="1" dirty="0">
                <a:solidFill>
                  <a:schemeClr val="bg1"/>
                </a:solidFill>
                <a:hlinkClick r:id="rId3">
                  <a:extLst>
                    <a:ext uri="{A12FA001-AC4F-418D-AE19-62706E023703}">
                      <ahyp:hlinkClr xmlns:ahyp="http://schemas.microsoft.com/office/drawing/2018/hyperlinkcolor" val="tx"/>
                    </a:ext>
                  </a:extLst>
                </a:hlinkClick>
              </a:rPr>
              <a:t> </a:t>
            </a:r>
            <a:endParaRPr lang="fr-FR" b="1" dirty="0">
              <a:solidFill>
                <a:schemeClr val="bg1"/>
              </a:solidFill>
            </a:endParaRPr>
          </a:p>
          <a:p>
            <a:pPr algn="ctr"/>
            <a:endParaRPr lang="fr-FR" b="1" dirty="0"/>
          </a:p>
          <a:p>
            <a:pPr algn="ctr"/>
            <a:r>
              <a:rPr lang="fr-FR" b="1" dirty="0"/>
              <a:t>Pour </a:t>
            </a:r>
          </a:p>
          <a:p>
            <a:pPr algn="ctr"/>
            <a:endParaRPr lang="fr-FR" dirty="0"/>
          </a:p>
          <a:p>
            <a:pPr marL="285750" indent="-285750" algn="ctr">
              <a:buFont typeface="Arial" panose="020B0604020202020204" pitchFamily="34" charset="0"/>
              <a:buChar char="•"/>
            </a:pPr>
            <a:r>
              <a:rPr lang="fr-FR" b="1" dirty="0"/>
              <a:t>Consulter l’offre existante (</a:t>
            </a:r>
            <a:r>
              <a:rPr lang="fr-FR" b="1" dirty="0" err="1"/>
              <a:t>Eaje</a:t>
            </a:r>
            <a:r>
              <a:rPr lang="fr-FR" b="1" dirty="0"/>
              <a:t>-AMA)</a:t>
            </a:r>
          </a:p>
          <a:p>
            <a:pPr marL="285750" indent="-285750" algn="ctr">
              <a:buFont typeface="Arial" panose="020B0604020202020204" pitchFamily="34" charset="0"/>
              <a:buChar char="•"/>
            </a:pPr>
            <a:endParaRPr lang="fr-FR" b="1" dirty="0"/>
          </a:p>
          <a:p>
            <a:pPr marL="285750" indent="-285750" algn="ctr">
              <a:buFont typeface="Arial" panose="020B0604020202020204" pitchFamily="34" charset="0"/>
              <a:buChar char="•"/>
            </a:pPr>
            <a:r>
              <a:rPr lang="fr-FR" b="1" dirty="0"/>
              <a:t>Simuler les coûts</a:t>
            </a:r>
          </a:p>
          <a:p>
            <a:pPr marL="285750" indent="-285750" algn="ctr">
              <a:buFont typeface="Arial" panose="020B0604020202020204" pitchFamily="34" charset="0"/>
              <a:buChar char="•"/>
            </a:pPr>
            <a:endParaRPr lang="fr-FR" b="1" dirty="0"/>
          </a:p>
          <a:p>
            <a:pPr marL="285750" indent="-285750" algn="ctr">
              <a:buFont typeface="Arial" panose="020B0604020202020204" pitchFamily="34" charset="0"/>
              <a:buChar char="•"/>
            </a:pPr>
            <a:r>
              <a:rPr lang="fr-FR" b="1" dirty="0"/>
              <a:t>Trouver de la documentation</a:t>
            </a:r>
          </a:p>
        </p:txBody>
      </p:sp>
      <p:sp>
        <p:nvSpPr>
          <p:cNvPr id="9" name="Carré corné 8"/>
          <p:cNvSpPr/>
          <p:nvPr/>
        </p:nvSpPr>
        <p:spPr>
          <a:xfrm>
            <a:off x="9018662" y="1461529"/>
            <a:ext cx="2371173" cy="361786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hlinkClick r:id="rId4">
                  <a:extLst>
                    <a:ext uri="{A12FA001-AC4F-418D-AE19-62706E023703}">
                      <ahyp:hlinkClr xmlns:ahyp="http://schemas.microsoft.com/office/drawing/2018/hyperlinkcolor" val="tx"/>
                    </a:ext>
                  </a:extLst>
                </a:hlinkClick>
              </a:rPr>
              <a:t>Net particulier .</a:t>
            </a:r>
            <a:r>
              <a:rPr lang="fr-FR" b="1" dirty="0" err="1">
                <a:solidFill>
                  <a:schemeClr val="bg1"/>
                </a:solidFill>
                <a:hlinkClick r:id="rId4">
                  <a:extLst>
                    <a:ext uri="{A12FA001-AC4F-418D-AE19-62706E023703}">
                      <ahyp:hlinkClr xmlns:ahyp="http://schemas.microsoft.com/office/drawing/2018/hyperlinkcolor" val="tx"/>
                    </a:ext>
                  </a:extLst>
                </a:hlinkClick>
              </a:rPr>
              <a:t>fr</a:t>
            </a:r>
            <a:r>
              <a:rPr lang="fr-FR" b="1" dirty="0">
                <a:solidFill>
                  <a:schemeClr val="bg1"/>
                </a:solidFill>
                <a:hlinkClick r:id="rId4">
                  <a:extLst>
                    <a:ext uri="{A12FA001-AC4F-418D-AE19-62706E023703}">
                      <ahyp:hlinkClr xmlns:ahyp="http://schemas.microsoft.com/office/drawing/2018/hyperlinkcolor" val="tx"/>
                    </a:ext>
                  </a:extLst>
                </a:hlinkClick>
              </a:rPr>
              <a:t> </a:t>
            </a:r>
            <a:endParaRPr lang="fr-FR" b="1" dirty="0">
              <a:solidFill>
                <a:schemeClr val="bg1"/>
              </a:solidFill>
            </a:endParaRPr>
          </a:p>
          <a:p>
            <a:pPr algn="ctr"/>
            <a:endParaRPr lang="fr-FR" b="1" dirty="0"/>
          </a:p>
          <a:p>
            <a:pPr algn="ctr"/>
            <a:r>
              <a:rPr lang="fr-FR" b="1" dirty="0"/>
              <a:t>Pour </a:t>
            </a:r>
          </a:p>
          <a:p>
            <a:pPr algn="ctr"/>
            <a:endParaRPr lang="fr-FR" b="1" dirty="0"/>
          </a:p>
          <a:p>
            <a:pPr algn="ctr"/>
            <a:r>
              <a:rPr lang="fr-FR" b="1" dirty="0"/>
              <a:t>s’informer sur les droits et devoirs d’un employeur d’AMA ou GD</a:t>
            </a:r>
          </a:p>
          <a:p>
            <a:pPr algn="ctr"/>
            <a:endParaRPr lang="fr-FR" b="1" dirty="0"/>
          </a:p>
          <a:p>
            <a:pPr algn="ctr"/>
            <a:endParaRPr lang="fr-FR" dirty="0"/>
          </a:p>
        </p:txBody>
      </p:sp>
      <p:sp>
        <p:nvSpPr>
          <p:cNvPr id="2" name="Rectangle 1">
            <a:extLst>
              <a:ext uri="{FF2B5EF4-FFF2-40B4-BE49-F238E27FC236}">
                <a16:creationId xmlns:a16="http://schemas.microsoft.com/office/drawing/2014/main" id="{913BCABC-D350-4602-9DD2-1AF4DAF50563}"/>
              </a:ext>
            </a:extLst>
          </p:cNvPr>
          <p:cNvSpPr/>
          <p:nvPr/>
        </p:nvSpPr>
        <p:spPr>
          <a:xfrm>
            <a:off x="4203948" y="5195386"/>
            <a:ext cx="3834448" cy="1200329"/>
          </a:xfrm>
          <a:prstGeom prst="rect">
            <a:avLst/>
          </a:prstGeom>
        </p:spPr>
        <p:txBody>
          <a:bodyPr wrap="none">
            <a:spAutoFit/>
          </a:bodyPr>
          <a:lstStyle/>
          <a:p>
            <a:r>
              <a:rPr lang="fr-FR" dirty="0"/>
              <a:t>Pour aller plus loin :</a:t>
            </a:r>
          </a:p>
          <a:p>
            <a:r>
              <a:rPr lang="fr-FR" dirty="0"/>
              <a:t> </a:t>
            </a:r>
            <a:r>
              <a:rPr lang="fr-FR" dirty="0">
                <a:hlinkClick r:id="rId5"/>
              </a:rPr>
              <a:t>https://monenfant.fr/devenir-parents</a:t>
            </a:r>
            <a:r>
              <a:rPr lang="fr-FR" dirty="0"/>
              <a:t> </a:t>
            </a:r>
          </a:p>
          <a:p>
            <a:r>
              <a:rPr lang="fr-FR" dirty="0"/>
              <a:t>et </a:t>
            </a:r>
          </a:p>
          <a:p>
            <a:r>
              <a:rPr lang="fr-FR" dirty="0"/>
              <a:t>https://www.net-particulier.fr/</a:t>
            </a:r>
          </a:p>
        </p:txBody>
      </p:sp>
    </p:spTree>
    <p:extLst>
      <p:ext uri="{BB962C8B-B14F-4D97-AF65-F5344CB8AC3E}">
        <p14:creationId xmlns:p14="http://schemas.microsoft.com/office/powerpoint/2010/main" val="17700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mph" presetSubtype="0" fill="hold" grpId="0" nodeType="click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1" presetClass="emph" presetSubtype="0" fill="hold" grpId="0" nodeType="clickEffect">
                                  <p:stCondLst>
                                    <p:cond delay="0"/>
                                  </p:stCondLst>
                                  <p:childTnLst>
                                    <p:animClr clrSpc="hsl" dir="cw">
                                      <p:cBhvr override="childStyle">
                                        <p:cTn id="19" dur="500" fill="hold"/>
                                        <p:tgtEl>
                                          <p:spTgt spid="9"/>
                                        </p:tgtEl>
                                        <p:attrNameLst>
                                          <p:attrName>style.color</p:attrName>
                                        </p:attrNameLst>
                                      </p:cBhvr>
                                      <p:by>
                                        <p:hsl h="7200000" s="0" l="0"/>
                                      </p:by>
                                    </p:animClr>
                                    <p:animClr clrSpc="hsl" dir="cw">
                                      <p:cBhvr>
                                        <p:cTn id="20" dur="500" fill="hold"/>
                                        <p:tgtEl>
                                          <p:spTgt spid="9"/>
                                        </p:tgtEl>
                                        <p:attrNameLst>
                                          <p:attrName>fillcolor</p:attrName>
                                        </p:attrNameLst>
                                      </p:cBhvr>
                                      <p:by>
                                        <p:hsl h="7200000" s="0" l="0"/>
                                      </p:by>
                                    </p:animClr>
                                    <p:animClr clrSpc="hsl" dir="cw">
                                      <p:cBhvr>
                                        <p:cTn id="21" dur="500" fill="hold"/>
                                        <p:tgtEl>
                                          <p:spTgt spid="9"/>
                                        </p:tgtEl>
                                        <p:attrNameLst>
                                          <p:attrName>stroke.color</p:attrName>
                                        </p:attrNameLst>
                                      </p:cBhvr>
                                      <p:by>
                                        <p:hsl h="7200000" s="0" l="0"/>
                                      </p:by>
                                    </p:animClr>
                                    <p:set>
                                      <p:cBhvr>
                                        <p:cTn id="22"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Bande diagonale 28">
            <a:extLst>
              <a:ext uri="{FF2B5EF4-FFF2-40B4-BE49-F238E27FC236}">
                <a16:creationId xmlns:a16="http://schemas.microsoft.com/office/drawing/2014/main" id="{994818BF-0979-466E-BE56-00C67C7E3D2F}"/>
              </a:ext>
            </a:extLst>
          </p:cNvPr>
          <p:cNvSpPr/>
          <p:nvPr/>
        </p:nvSpPr>
        <p:spPr>
          <a:xfrm>
            <a:off x="-1" y="0"/>
            <a:ext cx="2928985" cy="2932201"/>
          </a:xfrm>
          <a:prstGeom prst="diagStripe">
            <a:avLst>
              <a:gd name="adj" fmla="val 56592"/>
            </a:avLst>
          </a:prstGeom>
          <a:solidFill>
            <a:srgbClr val="FFE5E5"/>
          </a:solidFill>
          <a:ln>
            <a:solidFill>
              <a:srgbClr val="FF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Bande diagonale 18">
            <a:extLst>
              <a:ext uri="{FF2B5EF4-FFF2-40B4-BE49-F238E27FC236}">
                <a16:creationId xmlns:a16="http://schemas.microsoft.com/office/drawing/2014/main" id="{28AF29AE-C0C7-4A7B-A8C5-0D0A24924271}"/>
              </a:ext>
            </a:extLst>
          </p:cNvPr>
          <p:cNvSpPr/>
          <p:nvPr/>
        </p:nvSpPr>
        <p:spPr>
          <a:xfrm>
            <a:off x="0" y="1"/>
            <a:ext cx="2595154" cy="2614444"/>
          </a:xfrm>
          <a:prstGeom prst="diagStripe">
            <a:avLst>
              <a:gd name="adj" fmla="val 56592"/>
            </a:avLst>
          </a:prstGeom>
          <a:solidFill>
            <a:srgbClr val="6699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2EA813E3-09CA-49DB-9068-B7B665132F1D}"/>
              </a:ext>
            </a:extLst>
          </p:cNvPr>
          <p:cNvSpPr txBox="1"/>
          <p:nvPr/>
        </p:nvSpPr>
        <p:spPr>
          <a:xfrm rot="18908781">
            <a:off x="-790603" y="716848"/>
            <a:ext cx="3629331" cy="646331"/>
          </a:xfrm>
          <a:prstGeom prst="rect">
            <a:avLst/>
          </a:prstGeom>
          <a:solidFill>
            <a:srgbClr val="7030A0"/>
          </a:solidFill>
        </p:spPr>
        <p:txBody>
          <a:bodyPr wrap="square" rtlCol="0">
            <a:spAutoFit/>
          </a:bodyPr>
          <a:lstStyle/>
          <a:p>
            <a:pPr algn="ctr"/>
            <a:r>
              <a:rPr lang="fr-FR" sz="3600" b="1" dirty="0">
                <a:solidFill>
                  <a:schemeClr val="bg1"/>
                </a:solidFill>
                <a:latin typeface="Arial" panose="020B0604020202020204" pitchFamily="34" charset="0"/>
                <a:cs typeface="Arial" panose="020B0604020202020204" pitchFamily="34" charset="0"/>
              </a:rPr>
              <a:t>Informations</a:t>
            </a:r>
          </a:p>
        </p:txBody>
      </p:sp>
      <p:sp>
        <p:nvSpPr>
          <p:cNvPr id="18" name="ZoneTexte 17">
            <a:extLst>
              <a:ext uri="{FF2B5EF4-FFF2-40B4-BE49-F238E27FC236}">
                <a16:creationId xmlns:a16="http://schemas.microsoft.com/office/drawing/2014/main" id="{F17F72DC-C905-493D-A169-E0D4CC36C52C}"/>
              </a:ext>
            </a:extLst>
          </p:cNvPr>
          <p:cNvSpPr txBox="1"/>
          <p:nvPr/>
        </p:nvSpPr>
        <p:spPr>
          <a:xfrm>
            <a:off x="4162698" y="416040"/>
            <a:ext cx="6766560" cy="1323439"/>
          </a:xfrm>
          <a:prstGeom prst="rect">
            <a:avLst/>
          </a:prstGeom>
          <a:noFill/>
        </p:spPr>
        <p:txBody>
          <a:bodyPr wrap="square" rtlCol="0">
            <a:spAutoFit/>
          </a:bodyPr>
          <a:lstStyle/>
          <a:p>
            <a:pPr algn="ctr"/>
            <a:r>
              <a:rPr lang="fr-FR" sz="4000" b="1" dirty="0">
                <a:solidFill>
                  <a:srgbClr val="6699FF"/>
                </a:solidFill>
                <a:latin typeface="Arial" panose="020B0604020202020204" pitchFamily="34" charset="0"/>
                <a:cs typeface="Arial" panose="020B0604020202020204" pitchFamily="34" charset="0"/>
              </a:rPr>
              <a:t>Le Relais Assistant maternel</a:t>
            </a:r>
            <a:endParaRPr lang="fr-FR" sz="3600" b="1" dirty="0">
              <a:solidFill>
                <a:srgbClr val="6699FF"/>
              </a:solidFill>
              <a:latin typeface="Arial" panose="020B0604020202020204" pitchFamily="34" charset="0"/>
              <a:cs typeface="Arial" panose="020B0604020202020204" pitchFamily="34" charset="0"/>
            </a:endParaRPr>
          </a:p>
        </p:txBody>
      </p:sp>
      <p:sp>
        <p:nvSpPr>
          <p:cNvPr id="23" name="Ellipse 22">
            <a:extLst>
              <a:ext uri="{FF2B5EF4-FFF2-40B4-BE49-F238E27FC236}">
                <a16:creationId xmlns:a16="http://schemas.microsoft.com/office/drawing/2014/main" id="{100802DF-7730-4F90-B682-B668B2F37EB7}"/>
              </a:ext>
            </a:extLst>
          </p:cNvPr>
          <p:cNvSpPr/>
          <p:nvPr/>
        </p:nvSpPr>
        <p:spPr>
          <a:xfrm>
            <a:off x="1175749" y="1783323"/>
            <a:ext cx="1980000" cy="1980000"/>
          </a:xfrm>
          <a:prstGeom prst="ellipse">
            <a:avLst/>
          </a:prstGeom>
          <a:solidFill>
            <a:srgbClr val="3333CC"/>
          </a:solidFill>
          <a:ln>
            <a:solidFill>
              <a:srgbClr val="3333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A3CB5814-AFE1-44FC-916B-5AEEB83327B0}"/>
              </a:ext>
            </a:extLst>
          </p:cNvPr>
          <p:cNvSpPr txBox="1"/>
          <p:nvPr/>
        </p:nvSpPr>
        <p:spPr>
          <a:xfrm>
            <a:off x="1183355" y="2362855"/>
            <a:ext cx="2030343" cy="830997"/>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Un RAM, c’est quoi ?</a:t>
            </a:r>
          </a:p>
        </p:txBody>
      </p:sp>
      <p:sp>
        <p:nvSpPr>
          <p:cNvPr id="27" name="Espace réservé du contenu 2">
            <a:extLst>
              <a:ext uri="{FF2B5EF4-FFF2-40B4-BE49-F238E27FC236}">
                <a16:creationId xmlns:a16="http://schemas.microsoft.com/office/drawing/2014/main" id="{92895022-FD7F-4664-A7BE-7F1428820BE1}"/>
              </a:ext>
            </a:extLst>
          </p:cNvPr>
          <p:cNvSpPr txBox="1">
            <a:spLocks/>
          </p:cNvSpPr>
          <p:nvPr/>
        </p:nvSpPr>
        <p:spPr>
          <a:xfrm>
            <a:off x="3448096" y="3023749"/>
            <a:ext cx="8356910" cy="180070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fr-FR" sz="2000" dirty="0"/>
              <a:t>Le RAM est un service à destination des parents, assistants maternels et des enfants qui a pour principales missions :</a:t>
            </a:r>
          </a:p>
          <a:p>
            <a:pPr algn="just">
              <a:spcBef>
                <a:spcPts val="0"/>
              </a:spcBef>
            </a:pPr>
            <a:r>
              <a:rPr lang="fr-FR" sz="2000" dirty="0"/>
              <a:t> </a:t>
            </a:r>
          </a:p>
          <a:p>
            <a:pPr algn="just">
              <a:spcBef>
                <a:spcPts val="0"/>
              </a:spcBef>
            </a:pPr>
            <a:r>
              <a:rPr lang="fr-FR" sz="2000" dirty="0"/>
              <a:t>-informer et conseiller les parents et les futurs parents sur l’ensemble des modes d’accueil (individuel et collectifs), les accompagner dans leurs fonctions d’employeur et rapprocher les demandes d’accueil de l’offre. </a:t>
            </a:r>
          </a:p>
          <a:p>
            <a:pPr algn="just">
              <a:spcBef>
                <a:spcPts val="0"/>
              </a:spcBef>
            </a:pPr>
            <a:endParaRPr lang="fr-FR" sz="2000" dirty="0"/>
          </a:p>
          <a:p>
            <a:pPr algn="just">
              <a:spcBef>
                <a:spcPts val="0"/>
              </a:spcBef>
            </a:pPr>
            <a:r>
              <a:rPr lang="fr-FR" sz="2000" dirty="0"/>
              <a:t>-informer sur le métier d’assistant maternel et les accompagner dans leur professionnalisation</a:t>
            </a:r>
            <a:endParaRPr lang="fr-FR" sz="1000" dirty="0">
              <a:latin typeface="Arial" panose="020B0604020202020204" pitchFamily="34" charset="0"/>
              <a:cs typeface="Arial" panose="020B0604020202020204" pitchFamily="34" charset="0"/>
            </a:endParaRPr>
          </a:p>
          <a:p>
            <a:pPr algn="just">
              <a:spcBef>
                <a:spcPts val="0"/>
              </a:spcBef>
            </a:pPr>
            <a:endParaRPr lang="fr-FR" sz="2000" dirty="0">
              <a:latin typeface="Arial" panose="020B0604020202020204" pitchFamily="34" charset="0"/>
              <a:cs typeface="Arial" panose="020B0604020202020204" pitchFamily="34" charset="0"/>
            </a:endParaRPr>
          </a:p>
        </p:txBody>
      </p:sp>
      <p:pic>
        <p:nvPicPr>
          <p:cNvPr id="37" name="Graphique 36" descr="Ligne fléchée : courbe dans le sens des aiguilles d’une montre">
            <a:extLst>
              <a:ext uri="{FF2B5EF4-FFF2-40B4-BE49-F238E27FC236}">
                <a16:creationId xmlns:a16="http://schemas.microsoft.com/office/drawing/2014/main" id="{94D3E111-127D-4AB5-93AE-5650CE501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667688" flipH="1">
            <a:off x="1967067" y="3841273"/>
            <a:ext cx="1272962" cy="1272962"/>
          </a:xfrm>
          <a:prstGeom prst="rect">
            <a:avLst/>
          </a:prstGeom>
        </p:spPr>
      </p:pic>
      <p:sp>
        <p:nvSpPr>
          <p:cNvPr id="12" name="ZoneTexte 11">
            <a:extLst>
              <a:ext uri="{FF2B5EF4-FFF2-40B4-BE49-F238E27FC236}">
                <a16:creationId xmlns:a16="http://schemas.microsoft.com/office/drawing/2014/main" id="{443FC7A2-822E-4A8F-B564-C0F709579858}"/>
              </a:ext>
            </a:extLst>
          </p:cNvPr>
          <p:cNvSpPr txBox="1"/>
          <p:nvPr/>
        </p:nvSpPr>
        <p:spPr>
          <a:xfrm>
            <a:off x="196232" y="5087142"/>
            <a:ext cx="2164544" cy="954107"/>
          </a:xfrm>
          <a:prstGeom prst="rect">
            <a:avLst/>
          </a:prstGeom>
          <a:noFill/>
          <a:ln>
            <a:solidFill>
              <a:srgbClr val="FF6600"/>
            </a:solidFill>
          </a:ln>
          <a:effectLst/>
        </p:spPr>
        <p:txBody>
          <a:bodyPr wrap="square" rtlCol="0">
            <a:spAutoFit/>
          </a:bodyPr>
          <a:lstStyle/>
          <a:p>
            <a:r>
              <a:rPr lang="fr-FR" sz="1400" dirty="0">
                <a:solidFill>
                  <a:schemeClr val="accent2"/>
                </a:solidFill>
              </a:rPr>
              <a:t>Les assistants maternels ne peuvent pas y laisser les enfants, ce n’est pas un lieu de garde.</a:t>
            </a:r>
          </a:p>
        </p:txBody>
      </p:sp>
      <p:pic>
        <p:nvPicPr>
          <p:cNvPr id="13" name="Graphique 12" descr="Avertissement">
            <a:extLst>
              <a:ext uri="{FF2B5EF4-FFF2-40B4-BE49-F238E27FC236}">
                <a16:creationId xmlns:a16="http://schemas.microsoft.com/office/drawing/2014/main" id="{DAED2CC7-6516-41E5-849F-DF530FC14D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232" y="4356256"/>
            <a:ext cx="720000" cy="720000"/>
          </a:xfrm>
          <a:prstGeom prst="rect">
            <a:avLst/>
          </a:prstGeom>
        </p:spPr>
      </p:pic>
    </p:spTree>
    <p:extLst>
      <p:ext uri="{BB962C8B-B14F-4D97-AF65-F5344CB8AC3E}">
        <p14:creationId xmlns:p14="http://schemas.microsoft.com/office/powerpoint/2010/main" val="41741098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1548DE4BB6F644B3AD590D1688AD15" ma:contentTypeVersion="13" ma:contentTypeDescription="Crée un document." ma:contentTypeScope="" ma:versionID="aa151589b2b4db4ef38de247f7721a1a">
  <xsd:schema xmlns:xsd="http://www.w3.org/2001/XMLSchema" xmlns:xs="http://www.w3.org/2001/XMLSchema" xmlns:p="http://schemas.microsoft.com/office/2006/metadata/properties" xmlns:ns3="c491f69c-b864-471a-b65a-75a616c37c2b" xmlns:ns4="edb17119-6ed3-4a1b-82c2-33ab28f1d42a" targetNamespace="http://schemas.microsoft.com/office/2006/metadata/properties" ma:root="true" ma:fieldsID="06d0ba12e59245ecf5413ec77255f201" ns3:_="" ns4:_="">
    <xsd:import namespace="c491f69c-b864-471a-b65a-75a616c37c2b"/>
    <xsd:import namespace="edb17119-6ed3-4a1b-82c2-33ab28f1d42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1f69c-b864-471a-b65a-75a616c37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b17119-6ed3-4a1b-82c2-33ab28f1d42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931FA-9ACE-4C07-A2E9-878145219B69}">
  <ds:schemaRefs>
    <ds:schemaRef ds:uri="http://schemas.microsoft.com/office/2006/documentManagement/types"/>
    <ds:schemaRef ds:uri="http://purl.org/dc/elements/1.1/"/>
    <ds:schemaRef ds:uri="http://schemas.microsoft.com/office/2006/metadata/properties"/>
    <ds:schemaRef ds:uri="c491f69c-b864-471a-b65a-75a616c37c2b"/>
    <ds:schemaRef ds:uri="http://purl.org/dc/terms/"/>
    <ds:schemaRef ds:uri="http://schemas.openxmlformats.org/package/2006/metadata/core-properties"/>
    <ds:schemaRef ds:uri="edb17119-6ed3-4a1b-82c2-33ab28f1d42a"/>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CB19005-DEB8-4887-930F-10982CB59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1f69c-b864-471a-b65a-75a616c37c2b"/>
    <ds:schemaRef ds:uri="edb17119-6ed3-4a1b-82c2-33ab28f1d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F929C7-5831-4758-A657-898882204C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403</TotalTime>
  <Words>1809</Words>
  <Application>Microsoft Office PowerPoint</Application>
  <PresentationFormat>Grand écran</PresentationFormat>
  <Paragraphs>220</Paragraphs>
  <Slides>24</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Alwyn</vt:lpstr>
      <vt:lpstr>Arial</vt:lpstr>
      <vt:lpstr>Calibri</vt:lpstr>
      <vt:lpstr>Calibri Light</vt:lpstr>
      <vt:lpstr>Cancun</vt:lpstr>
      <vt:lpstr>Optima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Marie-Aude ANGOT 061</dc:creator>
  <cp:lastModifiedBy>Marie-Aude ANGOT 061</cp:lastModifiedBy>
  <cp:revision>30</cp:revision>
  <dcterms:created xsi:type="dcterms:W3CDTF">2021-04-23T13:49:55Z</dcterms:created>
  <dcterms:modified xsi:type="dcterms:W3CDTF">2021-06-29T06:47:33Z</dcterms:modified>
</cp:coreProperties>
</file>